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1517E-4ABB-4852-B8E4-F14F6FF450D9}" v="1" dt="2024-06-18T09:08:25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9630-0882-48A8-BC39-77E549C72010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A0051-B084-4C9A-9DE9-69A2753A73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7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A0051-B084-4C9A-9DE9-69A2753A739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83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015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3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1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4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78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38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5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crartist/356138765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no/personer/barn/skolen-jente-spill-hoppe-ta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4736062@N00/506354074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oskarb65/2588490476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0202&amp;picture=cross-country-skiing-trail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erik.aasland@uia.no" TargetMode="External"/><Relationship Id="rId3" Type="http://schemas.openxmlformats.org/officeDocument/2006/relationships/image" Target="../media/image6.jpeg"/><Relationship Id="rId7" Type="http://schemas.openxmlformats.org/officeDocument/2006/relationships/hyperlink" Target="mailto:kari.christiansen@uia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a.no/studier/emner/2024/host/idr136.html" TargetMode="External"/><Relationship Id="rId5" Type="http://schemas.openxmlformats.org/officeDocument/2006/relationships/hyperlink" Target="https://www.uia.no/studier/emner/2024/host/idr134.html" TargetMode="External"/><Relationship Id="rId4" Type="http://schemas.openxmlformats.org/officeDocument/2006/relationships/hyperlink" Target="https://pixnio.com/people/children-kids/african-american-children-playing-ou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50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06DFDE4-D945-5BA3-3F52-8FC5C2BBB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0863" y="1079500"/>
            <a:ext cx="3882286" cy="2138400"/>
          </a:xfrm>
        </p:spPr>
        <p:txBody>
          <a:bodyPr>
            <a:normAutofit/>
          </a:bodyPr>
          <a:lstStyle/>
          <a:p>
            <a:r>
              <a:rPr lang="nb-NO"/>
              <a:t>Kroppsøving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EF4F5F2-7A96-3F03-0C0C-A12591E41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8006" y="4113212"/>
            <a:ext cx="2988000" cy="2138397"/>
          </a:xfrm>
        </p:spPr>
        <p:txBody>
          <a:bodyPr>
            <a:noAutofit/>
          </a:bodyPr>
          <a:lstStyle/>
          <a:p>
            <a:r>
              <a:rPr lang="nb-NO" dirty="0"/>
              <a:t>&gt; Et valg som gjør GLU-utdanningen variert og inspirerende</a:t>
            </a:r>
          </a:p>
        </p:txBody>
      </p:sp>
      <p:pic>
        <p:nvPicPr>
          <p:cNvPr id="7" name="Bilde 6" descr="Et bilde som inneholder gress, utendørs, person, frisbee&#10;&#10;Automatisk generert beskrivelse">
            <a:extLst>
              <a:ext uri="{FF2B5EF4-FFF2-40B4-BE49-F238E27FC236}">
                <a16:creationId xmlns:a16="http://schemas.microsoft.com/office/drawing/2014/main" id="{84099962-A07C-1509-6B5C-666129212B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40" r="14638" b="-2"/>
          <a:stretch/>
        </p:blipFill>
        <p:spPr>
          <a:xfrm>
            <a:off x="20" y="10"/>
            <a:ext cx="7211993" cy="6857990"/>
          </a:xfrm>
          <a:prstGeom prst="rect">
            <a:avLst/>
          </a:prstGeom>
        </p:spPr>
      </p:pic>
      <p:cxnSp>
        <p:nvCxnSpPr>
          <p:cNvPr id="64" name="Straight Connector 52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2006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07A855F-C288-09C2-AC41-E091EEEDB057}"/>
              </a:ext>
            </a:extLst>
          </p:cNvPr>
          <p:cNvSpPr txBox="1"/>
          <p:nvPr/>
        </p:nvSpPr>
        <p:spPr>
          <a:xfrm>
            <a:off x="4408039" y="6657945"/>
            <a:ext cx="280397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b-NO" sz="700">
                <a:solidFill>
                  <a:srgbClr val="FFFFFF"/>
                </a:solidFill>
                <a:hlinkClick r:id="rId3" tooltip="https://www.flickr.com/photos/crartist/3561387659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b-NO" sz="700">
                <a:solidFill>
                  <a:srgbClr val="FFFFFF"/>
                </a:solidFill>
              </a:rPr>
              <a:t> av Ukjent forfatter er lisensiert under </a:t>
            </a:r>
            <a:r>
              <a:rPr lang="nb-NO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nb-NO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9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38540A1-016E-56C1-F507-2D1C6F25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1815882"/>
          </a:xfrm>
        </p:spPr>
        <p:txBody>
          <a:bodyPr anchor="t">
            <a:normAutofit/>
          </a:bodyPr>
          <a:lstStyle/>
          <a:p>
            <a:r>
              <a:rPr lang="nb-NO" sz="3600" dirty="0"/>
              <a:t>Kroppsøving i skolen</a:t>
            </a:r>
          </a:p>
        </p:txBody>
      </p:sp>
      <p:pic>
        <p:nvPicPr>
          <p:cNvPr id="5" name="Bilde 4" descr="Et bilde som inneholder gress, utendørs, sport, person&#10;&#10;Automatisk generert beskrivelse">
            <a:extLst>
              <a:ext uri="{FF2B5EF4-FFF2-40B4-BE49-F238E27FC236}">
                <a16:creationId xmlns:a16="http://schemas.microsoft.com/office/drawing/2014/main" id="{61F0197F-1326-6000-C15F-B122DBCF81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4760" b="1"/>
          <a:stretch/>
        </p:blipFill>
        <p:spPr>
          <a:xfrm>
            <a:off x="766951" y="2801359"/>
            <a:ext cx="3677537" cy="29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BEE6DF-86D3-FA38-BB8D-5A8CF00FF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457" y="935999"/>
            <a:ext cx="6339327" cy="5091939"/>
          </a:xfrm>
        </p:spPr>
        <p:txBody>
          <a:bodyPr>
            <a:normAutofit/>
          </a:bodyPr>
          <a:lstStyle/>
          <a:p>
            <a:r>
              <a:rPr lang="nb-NO" dirty="0"/>
              <a:t>Elevene har kroppsøving fra 1. til 13. trinn. Det er grunnskolens tredje største fag i timetall.</a:t>
            </a:r>
          </a:p>
          <a:p>
            <a:r>
              <a:rPr lang="nb-NO" dirty="0"/>
              <a:t>Kroppsøving er et viktig, praktisk-estetisk fag der elevene lærer og utvikler seg fysisk, psykisk og sosialt gjennom aktiviteter, tilpassede utfordringer og samarbeid med medelever. </a:t>
            </a:r>
          </a:p>
          <a:p>
            <a:r>
              <a:rPr lang="nb-NO" dirty="0"/>
              <a:t>I læreplanen ser vi at </a:t>
            </a:r>
            <a:r>
              <a:rPr lang="nb-NO" i="1" dirty="0"/>
              <a:t>kroppsøving er </a:t>
            </a:r>
            <a:r>
              <a:rPr lang="nb-NO" i="1" dirty="0" err="1"/>
              <a:t>eit</a:t>
            </a:r>
            <a:r>
              <a:rPr lang="nb-NO" i="1" dirty="0"/>
              <a:t> sentralt fag for å stimulere til livslang bevegelsesglede og </a:t>
            </a:r>
            <a:r>
              <a:rPr lang="nb-NO" i="1" dirty="0" err="1"/>
              <a:t>ein</a:t>
            </a:r>
            <a:r>
              <a:rPr lang="nb-NO" i="1" dirty="0"/>
              <a:t> fysisk aktiv livsstil ut </a:t>
            </a:r>
            <a:r>
              <a:rPr lang="nb-NO" i="1" dirty="0" err="1"/>
              <a:t>frå</a:t>
            </a:r>
            <a:r>
              <a:rPr lang="nb-NO" i="1" dirty="0"/>
              <a:t> eigne </a:t>
            </a:r>
            <a:r>
              <a:rPr lang="nb-NO" i="1" dirty="0" err="1"/>
              <a:t>føresetnader</a:t>
            </a:r>
            <a:r>
              <a:rPr lang="nb-NO" i="1" dirty="0"/>
              <a:t> (</a:t>
            </a:r>
            <a:r>
              <a:rPr lang="nb-NO" i="1" dirty="0" err="1"/>
              <a:t>udir</a:t>
            </a:r>
            <a:r>
              <a:rPr lang="nb-NO" i="1" dirty="0"/>
              <a:t> 2019).</a:t>
            </a:r>
          </a:p>
        </p:txBody>
      </p:sp>
    </p:spTree>
    <p:extLst>
      <p:ext uri="{BB962C8B-B14F-4D97-AF65-F5344CB8AC3E}">
        <p14:creationId xmlns:p14="http://schemas.microsoft.com/office/powerpoint/2010/main" val="49837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131693-04B0-C5C8-531B-87F08680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Oppbygging av faget </a:t>
            </a:r>
            <a:r>
              <a:rPr lang="nb-NO" sz="3600"/>
              <a:t>på UiA</a:t>
            </a: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D67149-476D-82D6-666B-79FBA786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b="1" dirty="0"/>
              <a:t>Syklus 1: 1. – 3. studieår:</a:t>
            </a:r>
          </a:p>
          <a:p>
            <a:pPr marL="514350" indent="-514350">
              <a:buAutoNum type="arabicPeriod"/>
            </a:pPr>
            <a:r>
              <a:rPr lang="nb-NO" sz="2400" dirty="0"/>
              <a:t>Semester 1: 15 studiepoeng</a:t>
            </a:r>
          </a:p>
          <a:p>
            <a:pPr marL="514350" indent="-514350">
              <a:buAutoNum type="arabicPeriod"/>
            </a:pPr>
            <a:r>
              <a:rPr lang="nb-NO" sz="2400" dirty="0"/>
              <a:t>Semester 3 / 4: 15 studiepoeng</a:t>
            </a:r>
          </a:p>
          <a:p>
            <a:pPr marL="514350" indent="-514350">
              <a:buAutoNum type="arabicPeriod"/>
            </a:pPr>
            <a:r>
              <a:rPr lang="nb-NO" sz="2400" dirty="0"/>
              <a:t>Semester 6: 30 studiepoeng</a:t>
            </a:r>
          </a:p>
          <a:p>
            <a:pPr marL="514350" indent="-514350">
              <a:buAutoNum type="arabicPeriod"/>
            </a:pPr>
            <a:endParaRPr lang="nb-NO" sz="2400" dirty="0"/>
          </a:p>
          <a:p>
            <a:pPr marL="0" indent="0">
              <a:buNone/>
            </a:pPr>
            <a:r>
              <a:rPr lang="nb-NO" sz="2400" b="1" dirty="0"/>
              <a:t>Syklus 2: 4. og 5. studieår: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Master i kroppsøving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255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340E0D4-D173-76CA-DAAD-98ECEACD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nb-NO" sz="3600" dirty="0"/>
              <a:t>Semester 1</a:t>
            </a:r>
          </a:p>
        </p:txBody>
      </p:sp>
      <p:pic>
        <p:nvPicPr>
          <p:cNvPr id="8" name="Bilde 7" descr="Et bilde som inneholder utendørs, tre, himmel, person&#10;&#10;Automatisk generert beskrivelse">
            <a:extLst>
              <a:ext uri="{FF2B5EF4-FFF2-40B4-BE49-F238E27FC236}">
                <a16:creationId xmlns:a16="http://schemas.microsoft.com/office/drawing/2014/main" id="{933CB9FD-691E-390F-69AA-4007730E1B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9419" r="18324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3C32B2-45AD-5660-3EA7-178D641B5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986" y="2413468"/>
            <a:ext cx="6318000" cy="336503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Innhold praktiske økter</a:t>
            </a:r>
            <a:r>
              <a:rPr lang="nb-NO" dirty="0"/>
              <a:t>: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nb-NO" dirty="0"/>
              <a:t>Friluftstur, lek og bli-kjent-aktiviteter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nb-NO" dirty="0"/>
              <a:t>Grunnleggende innføring i aktiviteter med ball, svømming, kartforståelse, løp-hopp-kast og dans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Innhold teoretiske økter: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- Fagdidaktikk med blant annet klasseledelse, planlegging av kroppsøvingstimer og kroppsøvingsfagets egenart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36DD902-1DCA-29DC-30AD-3DEEFA405D9D}"/>
              </a:ext>
            </a:extLst>
          </p:cNvPr>
          <p:cNvSpPr txBox="1"/>
          <p:nvPr/>
        </p:nvSpPr>
        <p:spPr>
          <a:xfrm>
            <a:off x="1060002" y="6657944"/>
            <a:ext cx="280397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b-NO" sz="700">
                <a:solidFill>
                  <a:srgbClr val="FFFFFF"/>
                </a:solidFill>
                <a:hlinkClick r:id="rId3" tooltip="https://www.flickr.com/photos/94736062@N00/50635407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b-NO" sz="700">
                <a:solidFill>
                  <a:srgbClr val="FFFFFF"/>
                </a:solidFill>
              </a:rPr>
              <a:t> av Ukjent forfatter er lisensiert under </a:t>
            </a:r>
            <a:r>
              <a:rPr lang="nb-NO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nb-NO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2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7A2BE29-3B20-7221-965D-9E177AAB7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9"/>
            <a:ext cx="4078800" cy="1192352"/>
          </a:xfrm>
        </p:spPr>
        <p:txBody>
          <a:bodyPr wrap="square" anchor="b">
            <a:normAutofit/>
          </a:bodyPr>
          <a:lstStyle/>
          <a:p>
            <a:pPr algn="ctr"/>
            <a:r>
              <a:rPr lang="nb-NO" dirty="0"/>
              <a:t>Semester 3 (GLU 5-10) Semester 4 (GLU 1-7)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33061E-37B7-51E6-D042-0272A64B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1788607"/>
            <a:ext cx="4550874" cy="4529426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Innhold praktiske økter: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- </a:t>
            </a:r>
            <a:r>
              <a:rPr lang="nb-NO" dirty="0"/>
              <a:t>Blant annet videre utvikling innen ball og kartforståelse, andre bevegelsesaktiviteter, svømming og livredning, skøyter og kystkurs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Innhold teoretiske økter: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- Elevmangfold og tilpasset opplæring, vurdering og motorisk utvikling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e 13" descr="Et bilde som inneholder sport, idrettskonkurranse, person, sportsutstyr&#10;&#10;Automatisk generert beskrivelse">
            <a:extLst>
              <a:ext uri="{FF2B5EF4-FFF2-40B4-BE49-F238E27FC236}">
                <a16:creationId xmlns:a16="http://schemas.microsoft.com/office/drawing/2014/main" id="{747E9275-52BC-F127-E8F5-A60B8D299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49286" y="2253694"/>
            <a:ext cx="5370813" cy="24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4AAC797-D745-FD77-9972-72E05507F575}"/>
              </a:ext>
            </a:extLst>
          </p:cNvPr>
          <p:cNvSpPr txBox="1"/>
          <p:nvPr/>
        </p:nvSpPr>
        <p:spPr>
          <a:xfrm>
            <a:off x="8869481" y="4383840"/>
            <a:ext cx="278153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b-NO" sz="700">
                <a:solidFill>
                  <a:srgbClr val="FFFFFF"/>
                </a:solidFill>
                <a:hlinkClick r:id="rId3" tooltip="https://www.flickr.com/photos/oskarb65/258849047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bildet</a:t>
            </a:r>
            <a:r>
              <a:rPr lang="nb-NO" sz="700">
                <a:solidFill>
                  <a:srgbClr val="FFFFFF"/>
                </a:solidFill>
              </a:rPr>
              <a:t> av Ukjent forfatter er lisensiert under </a:t>
            </a:r>
            <a:r>
              <a:rPr lang="nb-NO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nb-NO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7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F7C0467-40F7-69D8-2B30-1B561C44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1815882"/>
          </a:xfrm>
        </p:spPr>
        <p:txBody>
          <a:bodyPr anchor="t">
            <a:normAutofit/>
          </a:bodyPr>
          <a:lstStyle/>
          <a:p>
            <a:r>
              <a:rPr lang="nb-NO" dirty="0"/>
              <a:t>Semester 6</a:t>
            </a:r>
            <a:endParaRPr lang="nb-NO"/>
          </a:p>
        </p:txBody>
      </p:sp>
      <p:pic>
        <p:nvPicPr>
          <p:cNvPr id="12" name="Bilde 11" descr="Et bilde som inneholder utendørs, vinter, person, tre&#10;&#10;Automatisk generert beskrivelse">
            <a:extLst>
              <a:ext uri="{FF2B5EF4-FFF2-40B4-BE49-F238E27FC236}">
                <a16:creationId xmlns:a16="http://schemas.microsoft.com/office/drawing/2014/main" id="{3FF9A8AD-01DA-5A9B-37BD-799D02241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2017" y="2543719"/>
            <a:ext cx="3960001" cy="25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3BBFE9-4BA6-3BFE-9D1C-8CC43C88F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457" y="935999"/>
            <a:ext cx="6114543" cy="483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Innhold praktiske økter:</a:t>
            </a:r>
          </a:p>
          <a:p>
            <a:r>
              <a:rPr lang="nb-NO" dirty="0"/>
              <a:t>Blant annet vinterkurs</a:t>
            </a:r>
            <a:r>
              <a:rPr lang="nb-NO"/>
              <a:t>, andre </a:t>
            </a:r>
            <a:r>
              <a:rPr lang="nb-NO" dirty="0"/>
              <a:t>bevegelsesaktiviteter, </a:t>
            </a:r>
            <a:r>
              <a:rPr lang="nb-NO" dirty="0" err="1"/>
              <a:t>ball-og</a:t>
            </a:r>
            <a:r>
              <a:rPr lang="nb-NO" dirty="0"/>
              <a:t> racketaktiviteter, klatring, ulike nærmiljøaktiviteter</a:t>
            </a:r>
          </a:p>
          <a:p>
            <a:pPr marL="0" indent="0">
              <a:buNone/>
            </a:pPr>
            <a:r>
              <a:rPr lang="nb-NO" b="1" dirty="0"/>
              <a:t>Innhold teoretiske økter:</a:t>
            </a:r>
          </a:p>
          <a:p>
            <a:pPr marL="0" indent="0">
              <a:buNone/>
            </a:pPr>
            <a:r>
              <a:rPr lang="nb-NO" dirty="0"/>
              <a:t>- anatomi, fysiologi, treningslære, fagdidaktikk</a:t>
            </a:r>
          </a:p>
        </p:txBody>
      </p:sp>
    </p:spTree>
    <p:extLst>
      <p:ext uri="{BB962C8B-B14F-4D97-AF65-F5344CB8AC3E}">
        <p14:creationId xmlns:p14="http://schemas.microsoft.com/office/powerpoint/2010/main" val="295010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F09924-BA31-CFE0-F33C-F6E8F152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Krav og forventninger til våre studenter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7FF72-92DF-1564-6DFA-D4E85CB26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Mye praktisk aktivitet krever at du er i </a:t>
            </a:r>
            <a:r>
              <a:rPr lang="nb-NO" b="1" dirty="0"/>
              <a:t>normal fysisk form</a:t>
            </a:r>
            <a:r>
              <a:rPr lang="nb-NO" dirty="0"/>
              <a:t>.</a:t>
            </a:r>
          </a:p>
          <a:p>
            <a:r>
              <a:rPr lang="nb-NO" dirty="0"/>
              <a:t>Du må være </a:t>
            </a:r>
            <a:r>
              <a:rPr lang="nb-NO" b="1" dirty="0"/>
              <a:t>svømmedyktig</a:t>
            </a:r>
            <a:r>
              <a:rPr lang="nb-NO" dirty="0"/>
              <a:t> og </a:t>
            </a:r>
            <a:r>
              <a:rPr lang="nb-NO" b="1" dirty="0"/>
              <a:t>tåle klorvann</a:t>
            </a:r>
            <a:r>
              <a:rPr lang="nb-NO" dirty="0"/>
              <a:t>.</a:t>
            </a:r>
          </a:p>
          <a:p>
            <a:r>
              <a:rPr lang="nb-NO" dirty="0"/>
              <a:t>Hvert år er det </a:t>
            </a:r>
            <a:r>
              <a:rPr lang="nb-NO" b="1" dirty="0"/>
              <a:t>obligatoriske oppgaver </a:t>
            </a:r>
            <a:r>
              <a:rPr lang="nb-NO" dirty="0"/>
              <a:t>som må bestås, blant annet studentundervisning og livredningsprøve.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Kroppsøving er et fag for deg som liker å være i aktivitet og som har lyst til å gi bevegelsesgleden videre til elevene dine!</a:t>
            </a:r>
          </a:p>
        </p:txBody>
      </p:sp>
    </p:spTree>
    <p:extLst>
      <p:ext uri="{BB962C8B-B14F-4D97-AF65-F5344CB8AC3E}">
        <p14:creationId xmlns:p14="http://schemas.microsoft.com/office/powerpoint/2010/main" val="181539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C983F60-2568-EEF1-6650-5385EBF5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9" y="1217353"/>
            <a:ext cx="3531600" cy="1815882"/>
          </a:xfrm>
        </p:spPr>
        <p:txBody>
          <a:bodyPr anchor="t">
            <a:normAutofit/>
          </a:bodyPr>
          <a:lstStyle/>
          <a:p>
            <a:r>
              <a:rPr lang="nb-NO" sz="3600" dirty="0"/>
              <a:t>Mer informasjon</a:t>
            </a:r>
          </a:p>
        </p:txBody>
      </p:sp>
      <p:pic>
        <p:nvPicPr>
          <p:cNvPr id="5" name="Bilde 4" descr="Et bilde som inneholder person, fotball, gress, utendørs&#10;&#10;Automatisk generert beskrivelse">
            <a:extLst>
              <a:ext uri="{FF2B5EF4-FFF2-40B4-BE49-F238E27FC236}">
                <a16:creationId xmlns:a16="http://schemas.microsoft.com/office/drawing/2014/main" id="{3F815B56-84E3-AC4F-F076-088C7E4603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758" r="1" b="1"/>
          <a:stretch/>
        </p:blipFill>
        <p:spPr>
          <a:xfrm>
            <a:off x="373876" y="3167742"/>
            <a:ext cx="3610746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4F1E9B-A0F6-E91D-0D2C-E4CC3A3D2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097" y="1217353"/>
            <a:ext cx="7274029" cy="4832975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b-NO" b="1" dirty="0"/>
              <a:t>Studieplaner: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Kroppsøving 1-7: </a:t>
            </a:r>
            <a:r>
              <a:rPr lang="nb-NO" dirty="0">
                <a:hlinkClick r:id="rId5"/>
              </a:rPr>
              <a:t>https://www.uia.no/studier/emner/2024/host/idr134.html</a:t>
            </a:r>
            <a:r>
              <a:rPr lang="nb-NO" dirty="0"/>
              <a:t>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Kroppsøving 5-10: </a:t>
            </a:r>
            <a:r>
              <a:rPr lang="nb-NO" dirty="0">
                <a:hlinkClick r:id="rId6"/>
              </a:rPr>
              <a:t>https://www.uia.no/studier/emner/2024/host/idr136.html</a:t>
            </a:r>
            <a:r>
              <a:rPr lang="nb-NO" dirty="0"/>
              <a:t> </a:t>
            </a:r>
          </a:p>
          <a:p>
            <a:pPr>
              <a:lnSpc>
                <a:spcPct val="140000"/>
              </a:lnSpc>
            </a:pPr>
            <a:r>
              <a:rPr lang="nb-NO" dirty="0"/>
              <a:t>Syklus 1: 	Kari Christiansen (</a:t>
            </a:r>
            <a:r>
              <a:rPr lang="nb-NO" dirty="0">
                <a:hlinkClick r:id="rId7"/>
              </a:rPr>
              <a:t>kari.christiansen@uia.no</a:t>
            </a:r>
            <a:r>
              <a:rPr lang="nb-NO" dirty="0"/>
              <a:t>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		mobil: 970 82 577</a:t>
            </a:r>
          </a:p>
          <a:p>
            <a:pPr>
              <a:lnSpc>
                <a:spcPct val="140000"/>
              </a:lnSpc>
            </a:pPr>
            <a:r>
              <a:rPr lang="nb-NO" dirty="0"/>
              <a:t>Syklus 2: 	Erik Aasland (</a:t>
            </a:r>
            <a:r>
              <a:rPr lang="nb-NO" dirty="0">
                <a:hlinkClick r:id="rId8"/>
              </a:rPr>
              <a:t>erik.aasland@uia.no</a:t>
            </a:r>
            <a:r>
              <a:rPr lang="nb-NO" dirty="0"/>
              <a:t>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b-NO" dirty="0"/>
              <a:t>		mobil: 928 21 421</a:t>
            </a:r>
          </a:p>
          <a:p>
            <a:pPr marL="0" indent="0">
              <a:lnSpc>
                <a:spcPct val="140000"/>
              </a:lnSpc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77337061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449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Aptos</vt:lpstr>
      <vt:lpstr>Arial</vt:lpstr>
      <vt:lpstr>Avenir Next LT Pro</vt:lpstr>
      <vt:lpstr>Goudy Old Style</vt:lpstr>
      <vt:lpstr>Wingdings</vt:lpstr>
      <vt:lpstr>FrostyVTI</vt:lpstr>
      <vt:lpstr>Kroppsøving</vt:lpstr>
      <vt:lpstr>Kroppsøving i skolen</vt:lpstr>
      <vt:lpstr>Oppbygging av faget på UiA</vt:lpstr>
      <vt:lpstr>Semester 1</vt:lpstr>
      <vt:lpstr>Semester 3 (GLU 5-10) Semester 4 (GLU 1-7)</vt:lpstr>
      <vt:lpstr>Semester 6</vt:lpstr>
      <vt:lpstr>Krav og forventninger til våre studenter</vt:lpstr>
      <vt:lpstr>Mer informasjon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 Christiansen</dc:creator>
  <cp:lastModifiedBy>Sigmund Lode</cp:lastModifiedBy>
  <cp:revision>2</cp:revision>
  <dcterms:created xsi:type="dcterms:W3CDTF">2024-06-18T07:44:32Z</dcterms:created>
  <dcterms:modified xsi:type="dcterms:W3CDTF">2024-07-05T11:15:33Z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2024-06-18T09:06:14Z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8b30b754-c0f8-4d1c-91b1-df70c737b6a1</vt:lpwstr>
  </property>
  <property fmtid="{D5CDD505-2E9C-101B-9397-08002B2CF9AE}" pid="8" name="MSIP_Label_b4114459-e220-4ae9-b339-4ebe6008cdd4_ContentBits">
    <vt:lpwstr>0</vt:lpwstr>
  </property>
</Properties>
</file>