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96" r:id="rId3"/>
    <p:sldId id="492" r:id="rId4"/>
    <p:sldId id="605" r:id="rId5"/>
    <p:sldId id="262" r:id="rId6"/>
    <p:sldId id="651" r:id="rId7"/>
    <p:sldId id="265" r:id="rId8"/>
    <p:sldId id="652" r:id="rId9"/>
    <p:sldId id="606" r:id="rId10"/>
    <p:sldId id="607" r:id="rId11"/>
  </p:sldIdLst>
  <p:sldSz cx="12192000" cy="6858000"/>
  <p:notesSz cx="6797675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38634-F9BC-47E3-B68F-BAD8CA6F57E2}" v="5" dt="2020-11-11T11:16:52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0" d="100"/>
          <a:sy n="60" d="100"/>
        </p:scale>
        <p:origin x="5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r Marie Dalehefte" userId="cad09bae-a80d-4413-9b68-feeaa4171d10" providerId="ADAL" clId="{70E38634-F9BC-47E3-B68F-BAD8CA6F57E2}"/>
    <pc:docChg chg="undo custSel modSld">
      <pc:chgData name="Inger Marie Dalehefte" userId="cad09bae-a80d-4413-9b68-feeaa4171d10" providerId="ADAL" clId="{70E38634-F9BC-47E3-B68F-BAD8CA6F57E2}" dt="2020-11-11T16:08:22.408" v="6926" actId="27636"/>
      <pc:docMkLst>
        <pc:docMk/>
      </pc:docMkLst>
      <pc:sldChg chg="modSp mod">
        <pc:chgData name="Inger Marie Dalehefte" userId="cad09bae-a80d-4413-9b68-feeaa4171d10" providerId="ADAL" clId="{70E38634-F9BC-47E3-B68F-BAD8CA6F57E2}" dt="2020-11-11T11:52:20.663" v="5610" actId="20577"/>
        <pc:sldMkLst>
          <pc:docMk/>
          <pc:sldMk cId="2744848193" sldId="256"/>
        </pc:sldMkLst>
        <pc:spChg chg="mod">
          <ac:chgData name="Inger Marie Dalehefte" userId="cad09bae-a80d-4413-9b68-feeaa4171d10" providerId="ADAL" clId="{70E38634-F9BC-47E3-B68F-BAD8CA6F57E2}" dt="2020-11-11T11:25:14.136" v="5084" actId="20577"/>
          <ac:spMkLst>
            <pc:docMk/>
            <pc:sldMk cId="2744848193" sldId="256"/>
            <ac:spMk id="2" creationId="{909D040E-BC08-492D-AED4-3C83FDCF64F0}"/>
          </ac:spMkLst>
        </pc:spChg>
        <pc:spChg chg="mod">
          <ac:chgData name="Inger Marie Dalehefte" userId="cad09bae-a80d-4413-9b68-feeaa4171d10" providerId="ADAL" clId="{70E38634-F9BC-47E3-B68F-BAD8CA6F57E2}" dt="2020-11-11T11:52:20.663" v="5610" actId="20577"/>
          <ac:spMkLst>
            <pc:docMk/>
            <pc:sldMk cId="2744848193" sldId="256"/>
            <ac:spMk id="3" creationId="{235026A8-39C9-4541-BB4E-03A2A608B061}"/>
          </ac:spMkLst>
        </pc:spChg>
      </pc:sldChg>
      <pc:sldChg chg="modSp mod">
        <pc:chgData name="Inger Marie Dalehefte" userId="cad09bae-a80d-4413-9b68-feeaa4171d10" providerId="ADAL" clId="{70E38634-F9BC-47E3-B68F-BAD8CA6F57E2}" dt="2020-11-11T15:38:43.811" v="6791" actId="255"/>
        <pc:sldMkLst>
          <pc:docMk/>
          <pc:sldMk cId="0" sldId="262"/>
        </pc:sldMkLst>
        <pc:spChg chg="mod">
          <ac:chgData name="Inger Marie Dalehefte" userId="cad09bae-a80d-4413-9b68-feeaa4171d10" providerId="ADAL" clId="{70E38634-F9BC-47E3-B68F-BAD8CA6F57E2}" dt="2020-11-11T11:20:22.999" v="5045" actId="14100"/>
          <ac:spMkLst>
            <pc:docMk/>
            <pc:sldMk cId="0" sldId="262"/>
            <ac:spMk id="324" creationId="{00000000-0000-0000-0000-000000000000}"/>
          </ac:spMkLst>
        </pc:spChg>
        <pc:spChg chg="mod">
          <ac:chgData name="Inger Marie Dalehefte" userId="cad09bae-a80d-4413-9b68-feeaa4171d10" providerId="ADAL" clId="{70E38634-F9BC-47E3-B68F-BAD8CA6F57E2}" dt="2020-11-11T15:38:43.811" v="6791" actId="255"/>
          <ac:spMkLst>
            <pc:docMk/>
            <pc:sldMk cId="0" sldId="262"/>
            <ac:spMk id="325" creationId="{00000000-0000-0000-0000-000000000000}"/>
          </ac:spMkLst>
        </pc:spChg>
      </pc:sldChg>
      <pc:sldChg chg="delSp modSp mod">
        <pc:chgData name="Inger Marie Dalehefte" userId="cad09bae-a80d-4413-9b68-feeaa4171d10" providerId="ADAL" clId="{70E38634-F9BC-47E3-B68F-BAD8CA6F57E2}" dt="2020-11-11T15:41:22.379" v="6920" actId="20577"/>
        <pc:sldMkLst>
          <pc:docMk/>
          <pc:sldMk cId="0" sldId="265"/>
        </pc:sldMkLst>
        <pc:spChg chg="del mod">
          <ac:chgData name="Inger Marie Dalehefte" userId="cad09bae-a80d-4413-9b68-feeaa4171d10" providerId="ADAL" clId="{70E38634-F9BC-47E3-B68F-BAD8CA6F57E2}" dt="2020-11-11T10:58:59.361" v="4037" actId="478"/>
          <ac:spMkLst>
            <pc:docMk/>
            <pc:sldMk cId="0" sldId="265"/>
            <ac:spMk id="2" creationId="{6D3F1693-44F2-4A30-9148-B21A440BDFAC}"/>
          </ac:spMkLst>
        </pc:spChg>
        <pc:spChg chg="mod">
          <ac:chgData name="Inger Marie Dalehefte" userId="cad09bae-a80d-4413-9b68-feeaa4171d10" providerId="ADAL" clId="{70E38634-F9BC-47E3-B68F-BAD8CA6F57E2}" dt="2020-11-11T15:41:22.379" v="6920" actId="20577"/>
          <ac:spMkLst>
            <pc:docMk/>
            <pc:sldMk cId="0" sldId="265"/>
            <ac:spMk id="351" creationId="{00000000-0000-0000-0000-000000000000}"/>
          </ac:spMkLst>
        </pc:spChg>
        <pc:spChg chg="mod">
          <ac:chgData name="Inger Marie Dalehefte" userId="cad09bae-a80d-4413-9b68-feeaa4171d10" providerId="ADAL" clId="{70E38634-F9BC-47E3-B68F-BAD8CA6F57E2}" dt="2020-11-11T14:41:53.303" v="6374" actId="20577"/>
          <ac:spMkLst>
            <pc:docMk/>
            <pc:sldMk cId="0" sldId="265"/>
            <ac:spMk id="352" creationId="{00000000-0000-0000-0000-000000000000}"/>
          </ac:spMkLst>
        </pc:spChg>
        <pc:spChg chg="mod">
          <ac:chgData name="Inger Marie Dalehefte" userId="cad09bae-a80d-4413-9b68-feeaa4171d10" providerId="ADAL" clId="{70E38634-F9BC-47E3-B68F-BAD8CA6F57E2}" dt="2020-11-11T15:37:38.331" v="6790" actId="20577"/>
          <ac:spMkLst>
            <pc:docMk/>
            <pc:sldMk cId="0" sldId="265"/>
            <ac:spMk id="353" creationId="{00000000-0000-0000-0000-000000000000}"/>
          </ac:spMkLst>
        </pc:spChg>
        <pc:spChg chg="mod">
          <ac:chgData name="Inger Marie Dalehefte" userId="cad09bae-a80d-4413-9b68-feeaa4171d10" providerId="ADAL" clId="{70E38634-F9BC-47E3-B68F-BAD8CA6F57E2}" dt="2020-11-11T11:01:36.274" v="4198" actId="1076"/>
          <ac:spMkLst>
            <pc:docMk/>
            <pc:sldMk cId="0" sldId="265"/>
            <ac:spMk id="357" creationId="{00000000-0000-0000-0000-000000000000}"/>
          </ac:spMkLst>
        </pc:spChg>
      </pc:sldChg>
      <pc:sldChg chg="modSp mod">
        <pc:chgData name="Inger Marie Dalehefte" userId="cad09bae-a80d-4413-9b68-feeaa4171d10" providerId="ADAL" clId="{70E38634-F9BC-47E3-B68F-BAD8CA6F57E2}" dt="2020-11-11T16:08:22.408" v="6926" actId="27636"/>
        <pc:sldMkLst>
          <pc:docMk/>
          <pc:sldMk cId="319391818" sldId="396"/>
        </pc:sldMkLst>
        <pc:spChg chg="mod">
          <ac:chgData name="Inger Marie Dalehefte" userId="cad09bae-a80d-4413-9b68-feeaa4171d10" providerId="ADAL" clId="{70E38634-F9BC-47E3-B68F-BAD8CA6F57E2}" dt="2020-11-11T11:31:17.717" v="5497" actId="20577"/>
          <ac:spMkLst>
            <pc:docMk/>
            <pc:sldMk cId="319391818" sldId="396"/>
            <ac:spMk id="2" creationId="{F24AFECA-D8D3-4D84-9B04-4545EC8441E6}"/>
          </ac:spMkLst>
        </pc:spChg>
        <pc:spChg chg="mod">
          <ac:chgData name="Inger Marie Dalehefte" userId="cad09bae-a80d-4413-9b68-feeaa4171d10" providerId="ADAL" clId="{70E38634-F9BC-47E3-B68F-BAD8CA6F57E2}" dt="2020-11-11T16:08:22.408" v="6926" actId="27636"/>
          <ac:spMkLst>
            <pc:docMk/>
            <pc:sldMk cId="319391818" sldId="396"/>
            <ac:spMk id="3" creationId="{66A4F36A-9DE0-4FB0-9C0C-C589EF971C75}"/>
          </ac:spMkLst>
        </pc:spChg>
      </pc:sldChg>
      <pc:sldChg chg="addSp delSp modSp mod">
        <pc:chgData name="Inger Marie Dalehefte" userId="cad09bae-a80d-4413-9b68-feeaa4171d10" providerId="ADAL" clId="{70E38634-F9BC-47E3-B68F-BAD8CA6F57E2}" dt="2020-11-11T11:55:14.788" v="5638" actId="20577"/>
        <pc:sldMkLst>
          <pc:docMk/>
          <pc:sldMk cId="315504354" sldId="492"/>
        </pc:sldMkLst>
        <pc:spChg chg="add del mod">
          <ac:chgData name="Inger Marie Dalehefte" userId="cad09bae-a80d-4413-9b68-feeaa4171d10" providerId="ADAL" clId="{70E38634-F9BC-47E3-B68F-BAD8CA6F57E2}" dt="2020-11-11T09:17:05.333" v="1550" actId="478"/>
          <ac:spMkLst>
            <pc:docMk/>
            <pc:sldMk cId="315504354" sldId="492"/>
            <ac:spMk id="3" creationId="{52241FE2-50CB-45EC-9296-5ADDD159B926}"/>
          </ac:spMkLst>
        </pc:spChg>
        <pc:spChg chg="add del mod">
          <ac:chgData name="Inger Marie Dalehefte" userId="cad09bae-a80d-4413-9b68-feeaa4171d10" providerId="ADAL" clId="{70E38634-F9BC-47E3-B68F-BAD8CA6F57E2}" dt="2020-11-11T09:17:33.034" v="1557" actId="255"/>
          <ac:spMkLst>
            <pc:docMk/>
            <pc:sldMk cId="315504354" sldId="492"/>
            <ac:spMk id="7170" creationId="{00000000-0000-0000-0000-000000000000}"/>
          </ac:spMkLst>
        </pc:spChg>
        <pc:spChg chg="mod">
          <ac:chgData name="Inger Marie Dalehefte" userId="cad09bae-a80d-4413-9b68-feeaa4171d10" providerId="ADAL" clId="{70E38634-F9BC-47E3-B68F-BAD8CA6F57E2}" dt="2020-11-11T11:55:14.788" v="5638" actId="20577"/>
          <ac:spMkLst>
            <pc:docMk/>
            <pc:sldMk cId="315504354" sldId="492"/>
            <ac:spMk id="7171" creationId="{00000000-0000-0000-0000-000000000000}"/>
          </ac:spMkLst>
        </pc:spChg>
      </pc:sldChg>
      <pc:sldChg chg="addSp delSp modSp mod">
        <pc:chgData name="Inger Marie Dalehefte" userId="cad09bae-a80d-4413-9b68-feeaa4171d10" providerId="ADAL" clId="{70E38634-F9BC-47E3-B68F-BAD8CA6F57E2}" dt="2020-11-11T09:24:06.310" v="1809" actId="20577"/>
        <pc:sldMkLst>
          <pc:docMk/>
          <pc:sldMk cId="3750869943" sldId="605"/>
        </pc:sldMkLst>
        <pc:spChg chg="mod">
          <ac:chgData name="Inger Marie Dalehefte" userId="cad09bae-a80d-4413-9b68-feeaa4171d10" providerId="ADAL" clId="{70E38634-F9BC-47E3-B68F-BAD8CA6F57E2}" dt="2020-11-11T09:24:06.310" v="1809" actId="20577"/>
          <ac:spMkLst>
            <pc:docMk/>
            <pc:sldMk cId="3750869943" sldId="605"/>
            <ac:spMk id="3" creationId="{50ED1765-0CC4-4A3D-B319-752BAEF41621}"/>
          </ac:spMkLst>
        </pc:spChg>
        <pc:spChg chg="mod">
          <ac:chgData name="Inger Marie Dalehefte" userId="cad09bae-a80d-4413-9b68-feeaa4171d10" providerId="ADAL" clId="{70E38634-F9BC-47E3-B68F-BAD8CA6F57E2}" dt="2020-11-11T09:14:34.981" v="1445" actId="255"/>
          <ac:spMkLst>
            <pc:docMk/>
            <pc:sldMk cId="3750869943" sldId="605"/>
            <ac:spMk id="4" creationId="{4906E122-9927-422B-974E-053B236C1DB7}"/>
          </ac:spMkLst>
        </pc:spChg>
        <pc:spChg chg="del">
          <ac:chgData name="Inger Marie Dalehefte" userId="cad09bae-a80d-4413-9b68-feeaa4171d10" providerId="ADAL" clId="{70E38634-F9BC-47E3-B68F-BAD8CA6F57E2}" dt="2020-11-11T09:12:48.722" v="1404" actId="478"/>
          <ac:spMkLst>
            <pc:docMk/>
            <pc:sldMk cId="3750869943" sldId="605"/>
            <ac:spMk id="5" creationId="{BAF8A3AD-2E95-4E87-AFA3-574FC07C834C}"/>
          </ac:spMkLst>
        </pc:spChg>
        <pc:spChg chg="del">
          <ac:chgData name="Inger Marie Dalehefte" userId="cad09bae-a80d-4413-9b68-feeaa4171d10" providerId="ADAL" clId="{70E38634-F9BC-47E3-B68F-BAD8CA6F57E2}" dt="2020-11-11T09:12:53.458" v="1405" actId="478"/>
          <ac:spMkLst>
            <pc:docMk/>
            <pc:sldMk cId="3750869943" sldId="605"/>
            <ac:spMk id="6" creationId="{F3A43C54-C4C0-442D-942A-23EF0988DCAB}"/>
          </ac:spMkLst>
        </pc:spChg>
        <pc:spChg chg="add del mod">
          <ac:chgData name="Inger Marie Dalehefte" userId="cad09bae-a80d-4413-9b68-feeaa4171d10" providerId="ADAL" clId="{70E38634-F9BC-47E3-B68F-BAD8CA6F57E2}" dt="2020-11-11T09:12:59.018" v="1406" actId="478"/>
          <ac:spMkLst>
            <pc:docMk/>
            <pc:sldMk cId="3750869943" sldId="605"/>
            <ac:spMk id="8" creationId="{90B2EED8-83D5-4488-A758-3B05B2F6761F}"/>
          </ac:spMkLst>
        </pc:spChg>
        <pc:spChg chg="add del mod">
          <ac:chgData name="Inger Marie Dalehefte" userId="cad09bae-a80d-4413-9b68-feeaa4171d10" providerId="ADAL" clId="{70E38634-F9BC-47E3-B68F-BAD8CA6F57E2}" dt="2020-11-11T09:13:04.124" v="1407" actId="478"/>
          <ac:spMkLst>
            <pc:docMk/>
            <pc:sldMk cId="3750869943" sldId="605"/>
            <ac:spMk id="10" creationId="{5674413F-C17E-4FBC-81C5-D082B589FDFA}"/>
          </ac:spMkLst>
        </pc:spChg>
        <pc:picChg chg="add mod">
          <ac:chgData name="Inger Marie Dalehefte" userId="cad09bae-a80d-4413-9b68-feeaa4171d10" providerId="ADAL" clId="{70E38634-F9BC-47E3-B68F-BAD8CA6F57E2}" dt="2020-11-11T09:13:12.567" v="1409" actId="14100"/>
          <ac:picMkLst>
            <pc:docMk/>
            <pc:sldMk cId="3750869943" sldId="605"/>
            <ac:picMk id="2" creationId="{4AA988E3-E475-48A8-B719-1513B6E786BD}"/>
          </ac:picMkLst>
        </pc:picChg>
      </pc:sldChg>
      <pc:sldChg chg="modSp mod">
        <pc:chgData name="Inger Marie Dalehefte" userId="cad09bae-a80d-4413-9b68-feeaa4171d10" providerId="ADAL" clId="{70E38634-F9BC-47E3-B68F-BAD8CA6F57E2}" dt="2020-11-11T09:52:10.540" v="2723" actId="20577"/>
        <pc:sldMkLst>
          <pc:docMk/>
          <pc:sldMk cId="4233673126" sldId="606"/>
        </pc:sldMkLst>
        <pc:spChg chg="mod">
          <ac:chgData name="Inger Marie Dalehefte" userId="cad09bae-a80d-4413-9b68-feeaa4171d10" providerId="ADAL" clId="{70E38634-F9BC-47E3-B68F-BAD8CA6F57E2}" dt="2020-11-11T09:52:10.540" v="2723" actId="20577"/>
          <ac:spMkLst>
            <pc:docMk/>
            <pc:sldMk cId="4233673126" sldId="606"/>
            <ac:spMk id="2" creationId="{95766829-BC77-477E-BE37-D2C18F774597}"/>
          </ac:spMkLst>
        </pc:spChg>
      </pc:sldChg>
      <pc:sldChg chg="modSp mod">
        <pc:chgData name="Inger Marie Dalehefte" userId="cad09bae-a80d-4413-9b68-feeaa4171d10" providerId="ADAL" clId="{70E38634-F9BC-47E3-B68F-BAD8CA6F57E2}" dt="2020-11-11T15:40:39.588" v="6896" actId="20577"/>
        <pc:sldMkLst>
          <pc:docMk/>
          <pc:sldMk cId="2719324068" sldId="651"/>
        </pc:sldMkLst>
        <pc:spChg chg="mod">
          <ac:chgData name="Inger Marie Dalehefte" userId="cad09bae-a80d-4413-9b68-feeaa4171d10" providerId="ADAL" clId="{70E38634-F9BC-47E3-B68F-BAD8CA6F57E2}" dt="2020-11-11T11:08:13.773" v="4285" actId="1076"/>
          <ac:spMkLst>
            <pc:docMk/>
            <pc:sldMk cId="2719324068" sldId="651"/>
            <ac:spMk id="2" creationId="{046FDE68-2F73-4745-B9AD-EF3809ADD926}"/>
          </ac:spMkLst>
        </pc:spChg>
        <pc:spChg chg="mod">
          <ac:chgData name="Inger Marie Dalehefte" userId="cad09bae-a80d-4413-9b68-feeaa4171d10" providerId="ADAL" clId="{70E38634-F9BC-47E3-B68F-BAD8CA6F57E2}" dt="2020-11-11T15:40:39.588" v="6896" actId="20577"/>
          <ac:spMkLst>
            <pc:docMk/>
            <pc:sldMk cId="2719324068" sldId="651"/>
            <ac:spMk id="3" creationId="{33F383BC-1CAB-47B2-A889-84B62BD479F4}"/>
          </ac:spMkLst>
        </pc:spChg>
      </pc:sldChg>
      <pc:sldChg chg="modSp mod">
        <pc:chgData name="Inger Marie Dalehefte" userId="cad09bae-a80d-4413-9b68-feeaa4171d10" providerId="ADAL" clId="{70E38634-F9BC-47E3-B68F-BAD8CA6F57E2}" dt="2020-11-11T12:00:28.164" v="5763" actId="27636"/>
        <pc:sldMkLst>
          <pc:docMk/>
          <pc:sldMk cId="840475889" sldId="652"/>
        </pc:sldMkLst>
        <pc:spChg chg="mod">
          <ac:chgData name="Inger Marie Dalehefte" userId="cad09bae-a80d-4413-9b68-feeaa4171d10" providerId="ADAL" clId="{70E38634-F9BC-47E3-B68F-BAD8CA6F57E2}" dt="2020-11-11T09:52:32.368" v="2751" actId="20577"/>
          <ac:spMkLst>
            <pc:docMk/>
            <pc:sldMk cId="840475889" sldId="652"/>
            <ac:spMk id="2" creationId="{97D0AF2F-2AC3-44E3-B9BE-06B36111A8B4}"/>
          </ac:spMkLst>
        </pc:spChg>
        <pc:spChg chg="mod">
          <ac:chgData name="Inger Marie Dalehefte" userId="cad09bae-a80d-4413-9b68-feeaa4171d10" providerId="ADAL" clId="{70E38634-F9BC-47E3-B68F-BAD8CA6F57E2}" dt="2020-11-11T12:00:28.164" v="5763" actId="27636"/>
          <ac:spMkLst>
            <pc:docMk/>
            <pc:sldMk cId="840475889" sldId="652"/>
            <ac:spMk id="3" creationId="{1663AAB4-AF7C-4E30-9FC3-0B9B237ECD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0D089-AA22-4C64-865F-BE18C45D2001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EDC81-F4ED-45E7-8CB4-AA65545A54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59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8" indent="-171438">
              <a:buFontTx/>
              <a:buChar char="-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8633B-8190-4E98-B352-2E27EFC171C1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839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C627B-83E2-4141-8525-1BC3649B7430}" type="slidenum">
              <a:rPr lang="nb-NO"/>
              <a:pPr/>
              <a:t>3</a:t>
            </a:fld>
            <a:endParaRPr lang="nb-NO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i="1">
                <a:latin typeface="Verdana" pitchFamily="1" charset="0"/>
              </a:rPr>
              <a:t>Skolen skal støtte og bidra til elevenes sosiale læring og utvikling gjennom arbeid med fagene og i skolehverdagen for øvrig.</a:t>
            </a:r>
            <a:endParaRPr lang="nb-NO" b="1">
              <a:latin typeface="Verdana" pitchFamily="1" charset="0"/>
            </a:endParaRPr>
          </a:p>
          <a:p>
            <a:r>
              <a:rPr lang="nb-NO">
                <a:latin typeface="Verdana" pitchFamily="1" charset="0"/>
              </a:rPr>
              <a:t>Elevens identitet og selvbilde, meninger og holdninger blir til i samspill med andre. Sosial læring skjer både i undervisningen og i alle andre aktiviteter i skolens regi. Faglig læring kan ikke isoleres fra sosial læring. I det daglige arbeidet spiller derfor elevenes faglige og sosiale læring og utvikling sammen.</a:t>
            </a:r>
          </a:p>
          <a:p>
            <a:r>
              <a:rPr lang="nb-NO">
                <a:latin typeface="Verdana" pitchFamily="1" charset="0"/>
              </a:rPr>
              <a:t>Elevene må øves i å opptre hensynsfullt og utvikle bevissthet om egne holdninger. Ulike kommunikasjonsformer og bruk av teknologi både beriker og utfordrer det sosiale miljøet. Elevene må lære seg å opptre ansvarlig i alle sammenhenger i og utenfor skolen.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339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sldNum" idx="12"/>
          </p:nvPr>
        </p:nvSpPr>
        <p:spPr>
          <a:xfrm>
            <a:off x="3816578" y="10181560"/>
            <a:ext cx="2919747" cy="535969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-204788" y="803275"/>
            <a:ext cx="7146926" cy="4021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73790" y="5091715"/>
            <a:ext cx="5390304" cy="4823724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t" anchorCtr="0">
            <a:noAutofit/>
          </a:bodyPr>
          <a:lstStyle/>
          <a:p>
            <a:pPr marL="168429" marR="0" lvl="0" indent="-16842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no-NO" sz="12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Men hvordan senker vi forventningene?</a:t>
            </a:r>
            <a:endParaRPr sz="12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startet med spørsmålet: Hvorfor blir like tiltak for inkludering så forskjellige i ulike skoler?</a:t>
            </a:r>
          </a:p>
          <a:p>
            <a:r>
              <a:rPr lang="nb-NO" dirty="0"/>
              <a:t>Det er fordi skoler har </a:t>
            </a:r>
            <a:r>
              <a:rPr lang="nb-NO" dirty="0" err="1"/>
              <a:t>hetl</a:t>
            </a:r>
            <a:r>
              <a:rPr lang="nb-NO" dirty="0"/>
              <a:t> ulike forutsetninger for inkludering. Som vi har hørt har det med lokalmiljøet rundt skolen og skolens kobling og støtte i dette miljøet. </a:t>
            </a:r>
          </a:p>
          <a:p>
            <a:r>
              <a:rPr lang="nb-NO" dirty="0"/>
              <a:t>Det har med forventninger lokalt – elev-elevrelasjoner som utvikles lokalt – hvordan kan elevene være sammen på </a:t>
            </a:r>
            <a:r>
              <a:rPr lang="nb-NO" dirty="0" err="1"/>
              <a:t>firitden</a:t>
            </a:r>
            <a:r>
              <a:rPr lang="nb-NO" dirty="0"/>
              <a:t> – er det tilrettelagt for å skape bånd mellom elever utenfor som styrker fellesskapet inne i skolen? Svært forskjellig mellom deres skoler hva </a:t>
            </a:r>
            <a:r>
              <a:rPr lang="nb-NO" dirty="0" err="1"/>
              <a:t>slgs</a:t>
            </a:r>
            <a:r>
              <a:rPr lang="nb-NO" dirty="0"/>
              <a:t> oppvekstmiljø skolene kan dra nytte av. Noen får mye gratis fordi samholdet er så sterkt lokalt – det er derfor Sogn og Fjordane gjør det så bra på nasjonale prøver – de har massiv støtte fra foreldrene og lokalmiljø – de har et inkluderende fritidstilbud og organisasjonsliv  – det overgår lav utdanningsnivå i befolkningen – det vil vi få til i Agder også!</a:t>
            </a:r>
          </a:p>
          <a:p>
            <a:endParaRPr lang="nb-NO" dirty="0"/>
          </a:p>
          <a:p>
            <a:pPr defTabSz="914211"/>
            <a:r>
              <a:rPr lang="nb-NO" dirty="0"/>
              <a:t>Men for</a:t>
            </a:r>
            <a:r>
              <a:rPr lang="nb-NO" dirty="0">
                <a:latin typeface="Helvetica"/>
                <a:cs typeface="Helvetica"/>
              </a:rPr>
              <a:t>utsetningene for inkludering utvikles også gjennom hvordan personalet opplever forventninger fra foreldre og lokalmiljø  - disse forventninger fremmer eller hemmer deres ansvarsforståelse og positive elevsyn – hvis vi tror veldig på at </a:t>
            </a:r>
            <a:r>
              <a:rPr lang="nb-NO" dirty="0" err="1">
                <a:latin typeface="Helvetica"/>
                <a:cs typeface="Helvetica"/>
              </a:rPr>
              <a:t>utdanningsbeakgrunn</a:t>
            </a:r>
            <a:r>
              <a:rPr lang="nb-NO" dirty="0">
                <a:latin typeface="Helvetica"/>
                <a:cs typeface="Helvetica"/>
              </a:rPr>
              <a:t> hindrer foreldre i å støtte utdanning eller forså utdanning – som Kirsten snakket om – da går det ut over </a:t>
            </a:r>
            <a:r>
              <a:rPr lang="nb-NO" dirty="0" err="1">
                <a:latin typeface="Helvetica"/>
                <a:cs typeface="Helvetica"/>
              </a:rPr>
              <a:t>perosnalets</a:t>
            </a:r>
            <a:r>
              <a:rPr lang="nb-NO" dirty="0">
                <a:latin typeface="Helvetica"/>
                <a:cs typeface="Helvetica"/>
              </a:rPr>
              <a:t> ansvarsfølelse – ansvar for elevenes læring – hvis de tror at d elevene er gråstein – vi kan ikke gjøre gull av gråstein – vi har det materialet vi har….. MEN nå vet vi hva som skal til for å snu dette: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EB604-C9F2-B44F-BBD0-B423C6B3A96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2296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-204788" y="803275"/>
            <a:ext cx="7146926" cy="4021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73790" y="5091715"/>
            <a:ext cx="5390304" cy="4823724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no-NO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 ulike skoler. Vi finner at når lærerne ikke ser sin egen rolle i å oppdra klassen eller støtte barn, som sliter har de urealistiske forventinger til elevrollen. Når lærerne ser sin egen rolle i disse spørsmålene har de realistiske forventinger fordi det kommer an på dem selv- da kan de kommuniseres og være tydelige i møte med elevene. Større muligheter for å skape et inkluderende læringsmiljø.</a:t>
            </a:r>
            <a:endParaRPr/>
          </a:p>
          <a:p>
            <a:pPr marL="0" marR="0" lvl="0" indent="0" algn="l" rtl="0">
              <a:spcBef>
                <a:spcPts val="357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9" name="Shape 349"/>
          <p:cNvSpPr txBox="1">
            <a:spLocks noGrp="1"/>
          </p:cNvSpPr>
          <p:nvPr>
            <p:ph type="sldNum" idx="12"/>
          </p:nvPr>
        </p:nvSpPr>
        <p:spPr>
          <a:xfrm>
            <a:off x="3816578" y="10181560"/>
            <a:ext cx="2919747" cy="535969"/>
          </a:xfrm>
          <a:prstGeom prst="rect">
            <a:avLst/>
          </a:prstGeom>
          <a:noFill/>
          <a:ln>
            <a:noFill/>
          </a:ln>
        </p:spPr>
        <p:txBody>
          <a:bodyPr wrap="square" lIns="91400" tIns="45675" rIns="91400" bIns="456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F98185-321A-44AE-8400-CAB3C49B2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337C8D6-8E71-45CF-8B5E-FEF7D529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2F47B3-19CC-459D-8FBF-613C55C8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2E62C7-EED9-4BA8-8D17-BC430F39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3AAE6A-DCD4-4526-B6F4-B25146B0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99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F63666-5839-46D6-8E16-015DDBBB8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84A5C26-18D8-485D-9D4F-D1C88DFC4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E00EE9-BB2E-44D2-9213-BF09D560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73F95E-249F-4C75-9978-783A3D6D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7DBBEB-B189-4402-9D2B-A733EA6C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839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DF6963A-C0E5-4439-91F6-CFA13171D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CA25C67-E90C-4A35-B485-6FCEA14A8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B33E1D-7BD2-40C6-90F2-B20976EC6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A10E95-1D1C-43C8-85DA-B396836B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561694-E5B9-4F2A-AC22-6BB0C166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26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3EDEDB-D466-41EC-AA8A-D58401F7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A8249C-9181-4AC7-8EB1-DE177CD55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5E0C61-6224-4994-B304-3591B7A39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ABA11D-B3D4-40B5-8E94-379904F6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C1F4B3-94F8-451A-ABF1-47E98217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9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671F1A-0310-47DF-BBA2-84471965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B0DF5F1-FF0B-49FD-9B49-3055FD59D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73C616-8770-41D0-BC86-AEB46E0F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66C91A-22BA-4E15-89A4-5FEF00DF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BD675D-22D0-463F-A457-B4293FDE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18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F7D7AE-E6AC-449F-8769-B99424B4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564E02-A51E-4C43-9F3C-01471537F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D9E488-D126-4D8A-AD2F-609717E92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B8727C1-9EDE-4A31-A183-CB5503B4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EA70FE8-71CF-4C86-B84D-3B5BE0EA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0633F0-31C6-4A82-AE33-EDEFF71E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158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ADEE4A-999A-4EA0-B11F-DF72A1EA6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52ECC27-D3FC-476F-B008-B916C3EBB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60B49BE-13CB-46BC-874C-6A692093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1585AF6-57AD-44E7-8858-2262804C5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D6A5FC0-D39A-4E13-A888-88197271C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C2AD52C-3E75-4430-8152-50EC54981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25DFAD0-CCA5-497B-86DA-8E6FA28B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38B7E82-4953-4234-8D63-D682CE5C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86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9C31F7-F9BB-4863-A78A-50FBAC2F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B0E8FD4-9F1A-4953-BAFE-F8422F89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DE1DDC4-AF7E-4626-B7E0-85D53814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72613CC-A76E-44B6-8C81-06E5E5D5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449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7D4B076-A4FC-4EDB-9FE2-64A004F1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AD0CD94-1D9D-45E4-B9F6-816FF8E1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4E1E8C8-1EC6-4276-AB62-7E2ABCAE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88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A55DFC-168B-48D1-B0C5-110409E0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B7D532-3754-4660-ACB6-0B96B91D8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E5B4E9C-A8B0-48D6-99E5-3EC357D7C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FA4DA1-2236-44DA-9E0A-64A99D8E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6DB2B4-F3D8-4519-A88B-1CFD743CA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9232FF-E25F-4F90-91B6-ECEBE097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506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1E56EB-D6DF-4CA9-836C-B08FAEE7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01BE5CA-2F4C-4729-AD1E-BA953B426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ED560AD-9EC1-4359-9044-B3FD5698E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420341-6E33-438E-A061-2FB2815A4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FC206C9-D346-4A59-809D-552DAAAA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B6397C-D11C-4441-A1B3-26DB4403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610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7F68819-69C5-4120-8208-9AF30C4B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0C60DE6-B50A-4832-BCFE-678A04150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04753F-24ED-4EE9-839F-8056B87E8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14FCA-E4AA-42EC-B727-3C2CCA569734}" type="datetimeFigureOut">
              <a:rPr lang="nb-NO" smtClean="0"/>
              <a:t>11.11.2020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1E690D6-E60F-4B92-9C67-B0EAF26A5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CAC877-2584-453E-904D-031A9756A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13E04-CCC3-46B5-B041-F0817D5B4A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752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9D040E-BC08-492D-AED4-3C83FDCF6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Dybdelæring i undervisningen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35026A8-39C9-4541-BB4E-03A2A608B0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Kunnskapsløftet 2020 medfører økt fokus på dybdelæring. Men hvordan kan dybdelæring forstås? Og hvordan kan vi jobbe med å få til dybdelæring i undervisningen? </a:t>
            </a:r>
          </a:p>
        </p:txBody>
      </p:sp>
    </p:spTree>
    <p:extLst>
      <p:ext uri="{BB962C8B-B14F-4D97-AF65-F5344CB8AC3E}">
        <p14:creationId xmlns:p14="http://schemas.microsoft.com/office/powerpoint/2010/main" val="274484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E84E55-DA81-4705-8EF4-15F85DB78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Dialogcafespørsmål: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268043-BDB9-45A6-8247-DA2B07A6C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Velg de som passer for dere – se nettsiden</a:t>
            </a:r>
          </a:p>
        </p:txBody>
      </p:sp>
    </p:spTree>
    <p:extLst>
      <p:ext uri="{BB962C8B-B14F-4D97-AF65-F5344CB8AC3E}">
        <p14:creationId xmlns:p14="http://schemas.microsoft.com/office/powerpoint/2010/main" val="286823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4AFECA-D8D3-4D84-9B04-4545EC84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A4F36A-9DE0-4FB0-9C0C-C589EF971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488" y="183954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nb-NO" sz="4000" dirty="0"/>
              <a:t>«Samfunnet og arbeidslivet endrer seg med ny teknologi, ny kunnskap og nye utfordringer. Vi trenger barn og unge som reflekterer, er kritiske, utforskende og kreative» </a:t>
            </a:r>
            <a:r>
              <a:rPr lang="nb-NO" sz="1600" dirty="0"/>
              <a:t>(</a:t>
            </a:r>
            <a:r>
              <a:rPr lang="nb-NO" sz="1600" dirty="0" err="1"/>
              <a:t>Udir</a:t>
            </a:r>
            <a:r>
              <a:rPr lang="nb-NO" sz="1600" dirty="0"/>
              <a:t>, 2018)</a:t>
            </a:r>
            <a:r>
              <a:rPr lang="nb-NO" sz="4000" dirty="0"/>
              <a:t>.</a:t>
            </a:r>
          </a:p>
          <a:p>
            <a:pPr marL="0" indent="0">
              <a:buNone/>
            </a:pPr>
            <a:r>
              <a:rPr lang="nb-NO" sz="1600" dirty="0"/>
              <a:t>				</a:t>
            </a:r>
            <a:endParaRPr lang="en-US" sz="1600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0CB18F7-F450-466E-9977-5EE32F0E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18413" y="6553200"/>
            <a:ext cx="12954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2"/>
                </a:solidFill>
                <a:latin typeface="Verdana" pitchFamily="1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1" charset="0"/>
                <a:ea typeface="+mn-ea"/>
                <a:cs typeface="+mn-cs"/>
              </a:defRPr>
            </a:lvl9pPr>
          </a:lstStyle>
          <a:p>
            <a:fld id="{A7A2E6F4-FC4C-402F-BA82-A29BC0E047B5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9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34AA50A-6833-4B50-B63A-786E4C1831D5}" type="slidenum">
              <a:rPr lang="nb-NO"/>
              <a:pPr/>
              <a:t>3</a:t>
            </a:fld>
            <a:endParaRPr lang="nb-NO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838" y="677144"/>
            <a:ext cx="8604290" cy="355947"/>
          </a:xfrm>
        </p:spPr>
        <p:txBody>
          <a:bodyPr>
            <a:noAutofit/>
          </a:bodyPr>
          <a:lstStyle/>
          <a:p>
            <a:r>
              <a:rPr lang="nb-NO" sz="3600" b="1" dirty="0"/>
              <a:t>Undervisning i Kunnskapsløftet 2020</a:t>
            </a:r>
            <a:r>
              <a:rPr lang="nb-NO" sz="3600" dirty="0"/>
              <a:t> </a:t>
            </a:r>
            <a:r>
              <a:rPr lang="nb-NO" sz="1600" dirty="0"/>
              <a:t>(KD, s.34)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0838" y="1523682"/>
            <a:ext cx="8532813" cy="4832668"/>
          </a:xfrm>
        </p:spPr>
        <p:txBody>
          <a:bodyPr>
            <a:normAutofit/>
          </a:bodyPr>
          <a:lstStyle/>
          <a:p>
            <a:r>
              <a:rPr lang="nb-NO" sz="2400" dirty="0">
                <a:latin typeface="+mn-lt"/>
              </a:rPr>
              <a:t>Kjerneelementer: innebærer langsiktige mål for opplæringen i fagene</a:t>
            </a:r>
          </a:p>
          <a:p>
            <a:r>
              <a:rPr lang="nb-NO" sz="2400" dirty="0">
                <a:latin typeface="+mn-lt"/>
              </a:rPr>
              <a:t>Kjerneelementene skal fremme de viktigste begrepene, tenkemåtene, metodene, kunnskapsområdene og uttrykksformene i de enkelte fagene. </a:t>
            </a:r>
          </a:p>
          <a:p>
            <a:r>
              <a:rPr lang="nb-NO" sz="2400" dirty="0"/>
              <a:t>En endring av læreplanen vil også føre til endringer i  forventninger til elevene </a:t>
            </a:r>
            <a:r>
              <a:rPr lang="nb-NO" sz="1600" dirty="0"/>
              <a:t>(Olsen, 2020). </a:t>
            </a:r>
            <a:r>
              <a:rPr lang="nb-NO" sz="2400" dirty="0"/>
              <a:t>Vi vet at forventninger er viktige for barns muligheter for læring og inkludering </a:t>
            </a:r>
            <a:r>
              <a:rPr lang="nb-NO" sz="1600" dirty="0"/>
              <a:t>(Midtsundstad, 2019)</a:t>
            </a:r>
          </a:p>
          <a:p>
            <a:pPr algn="l"/>
            <a:r>
              <a:rPr lang="nb-NO" sz="2400" dirty="0"/>
              <a:t>Fokus på d</a:t>
            </a:r>
            <a:r>
              <a:rPr lang="nb-NO" sz="2400" dirty="0">
                <a:latin typeface="+mn-lt"/>
              </a:rPr>
              <a:t>ybdelæring - </a:t>
            </a:r>
            <a:r>
              <a:rPr lang="nb-NO" sz="2400" dirty="0"/>
              <a:t>Kritisk tenkning, problemløsning, metakognisjon og selvregulering, samt kreativitet</a:t>
            </a:r>
          </a:p>
          <a:p>
            <a:pPr marL="0" indent="0">
              <a:buNone/>
            </a:pPr>
            <a:endParaRPr lang="nb-NO" dirty="0">
              <a:latin typeface="Verdana" pitchFamily="1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50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4906E122-9927-422B-974E-053B236C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kern="0" dirty="0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syn på læring </a:t>
            </a:r>
            <a:r>
              <a:rPr lang="nb-NO" sz="1600" kern="0" dirty="0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(NOU 2014:7, s. 36)</a:t>
            </a:r>
            <a:br>
              <a:rPr lang="nb-NO" kern="0" dirty="0">
                <a:solidFill>
                  <a:srgbClr val="181717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b-NO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0ED1765-0CC4-4A3D-B319-752BAEF41621}"/>
              </a:ext>
            </a:extLst>
          </p:cNvPr>
          <p:cNvSpPr txBox="1"/>
          <p:nvPr/>
        </p:nvSpPr>
        <p:spPr>
          <a:xfrm>
            <a:off x="1086677" y="5974080"/>
            <a:ext cx="9760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/>
              <a:t>Hva betyr et endret fokus fra overflatelæring til dybdelæring for undervisningen?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4AA988E3-E475-48A8-B719-1513B6E78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851" y="1149292"/>
            <a:ext cx="8702464" cy="484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6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655319" y="365125"/>
            <a:ext cx="11701663" cy="1692794"/>
          </a:xfrm>
          <a:prstGeom prst="rect">
            <a:avLst/>
          </a:prstGeom>
        </p:spPr>
        <p:txBody>
          <a:bodyPr vert="horz" lIns="91425" tIns="45700" rIns="91425" bIns="45700" rtlCol="0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</a:pPr>
            <a:r>
              <a:rPr lang="nb-NO" sz="3100" dirty="0">
                <a:latin typeface="Verdana"/>
                <a:ea typeface="Verdana"/>
                <a:cs typeface="Verdana"/>
                <a:sym typeface="Verdana"/>
              </a:rPr>
              <a:t>Hvordan få økt fokus på dybdelæring i undervisningen? </a:t>
            </a:r>
            <a:endParaRPr lang="nb-NO" sz="3100" dirty="0"/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525011" y="1690786"/>
            <a:ext cx="11011669" cy="4367853"/>
          </a:xfrm>
          <a:prstGeom prst="rect">
            <a:avLst/>
          </a:prstGeom>
          <a:solidFill>
            <a:schemeClr val="bg1"/>
          </a:solidFill>
        </p:spPr>
        <p:txBody>
          <a:bodyPr vert="horz" lIns="91425" tIns="45700" rIns="91425" bIns="45700" rtlCol="0" anchorCtr="0">
            <a:noAutofit/>
          </a:bodyPr>
          <a:lstStyle/>
          <a:p>
            <a:pPr marL="176213" indent="-176213">
              <a:lnSpc>
                <a:spcPct val="17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nb-NO" sz="2000" dirty="0">
                <a:latin typeface="Verdana"/>
                <a:ea typeface="Verdana"/>
                <a:cs typeface="Verdana"/>
                <a:sym typeface="Verdana"/>
              </a:rPr>
              <a:t>Forskning viser at læreren har en helt vesentlig innflytelse på elevenes læringsprosesser </a:t>
            </a:r>
            <a:r>
              <a:rPr lang="nb-NO" sz="1600" dirty="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nb-NO" sz="1600" dirty="0" err="1">
                <a:latin typeface="Verdana"/>
                <a:ea typeface="Verdana"/>
                <a:cs typeface="Verdana"/>
                <a:sym typeface="Verdana"/>
              </a:rPr>
              <a:t>Hattie</a:t>
            </a:r>
            <a:r>
              <a:rPr lang="nb-NO" sz="1600" dirty="0">
                <a:latin typeface="Verdana"/>
                <a:ea typeface="Verdana"/>
                <a:cs typeface="Verdana"/>
                <a:sym typeface="Verdana"/>
              </a:rPr>
              <a:t>, 2009). </a:t>
            </a:r>
          </a:p>
          <a:p>
            <a:pPr marL="176213" indent="-176213">
              <a:lnSpc>
                <a:spcPct val="17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nb-NO" sz="2000" dirty="0">
                <a:latin typeface="Verdana"/>
                <a:ea typeface="Verdana"/>
                <a:cs typeface="Verdana"/>
                <a:sym typeface="Verdana"/>
              </a:rPr>
              <a:t>Undervisning kan i større eller mindre grad legge til rette for læringsprosesser </a:t>
            </a:r>
            <a:r>
              <a:rPr lang="nb-NO" sz="1600" dirty="0">
                <a:latin typeface="Verdana"/>
                <a:ea typeface="Verdana"/>
                <a:cs typeface="Verdana"/>
                <a:sym typeface="Verdana"/>
              </a:rPr>
              <a:t>(Seidel, 2003; Dalehefte 2007)</a:t>
            </a:r>
          </a:p>
          <a:p>
            <a:pPr marL="176213" indent="-176213">
              <a:lnSpc>
                <a:spcPct val="17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nb-NO" sz="2000" dirty="0">
                <a:latin typeface="Verdana"/>
                <a:ea typeface="Verdana"/>
                <a:sym typeface="Verdana"/>
              </a:rPr>
              <a:t>Planlegging av undervisningen kan bidra til forskjellige typer læringsaktivitet </a:t>
            </a:r>
            <a:r>
              <a:rPr lang="nb-NO" sz="1600" dirty="0">
                <a:latin typeface="Verdana"/>
                <a:ea typeface="Verdana"/>
                <a:sym typeface="Verdana"/>
              </a:rPr>
              <a:t>(Bloom, 1956; Andersen &amp; </a:t>
            </a:r>
            <a:r>
              <a:rPr lang="nb-NO" sz="1600" dirty="0" err="1">
                <a:latin typeface="Verdana"/>
                <a:ea typeface="Verdana"/>
                <a:sym typeface="Verdana"/>
              </a:rPr>
              <a:t>Krathwohl</a:t>
            </a:r>
            <a:r>
              <a:rPr lang="nb-NO" sz="1600" dirty="0">
                <a:latin typeface="Verdana"/>
                <a:ea typeface="Verdana"/>
                <a:sym typeface="Verdana"/>
              </a:rPr>
              <a:t>, 2001)</a:t>
            </a:r>
          </a:p>
          <a:p>
            <a:pPr marL="176213" indent="-176213">
              <a:lnSpc>
                <a:spcPct val="170000"/>
              </a:lnSpc>
              <a:spcBef>
                <a:spcPts val="400"/>
              </a:spcBef>
              <a:buClr>
                <a:schemeClr val="dk1"/>
              </a:buClr>
              <a:buSzPts val="1500"/>
              <a:buFont typeface="Verdana"/>
              <a:buChar char="•"/>
            </a:pPr>
            <a:r>
              <a:rPr lang="nb-NO" sz="2000" dirty="0">
                <a:latin typeface="Verdana"/>
                <a:ea typeface="Verdana"/>
                <a:sym typeface="Verdana"/>
              </a:rPr>
              <a:t>Hvordan kan få </a:t>
            </a:r>
            <a:r>
              <a:rPr lang="nb-NO" sz="2000" dirty="0">
                <a:latin typeface="Verdana"/>
                <a:ea typeface="Verdana"/>
                <a:cs typeface="Verdana"/>
                <a:sym typeface="Verdana"/>
              </a:rPr>
              <a:t>vite om elevene har opplevd dybdelæring? Begrepet er ganske «ullent» og gir rom for forskjellige interpretasjoner.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sldNum" idx="12"/>
          </p:nvPr>
        </p:nvSpPr>
        <p:spPr>
          <a:xfrm>
            <a:off x="6941820" y="6356350"/>
            <a:ext cx="1165860" cy="365125"/>
          </a:xfrm>
          <a:prstGeom prst="rect">
            <a:avLst/>
          </a:prstGeom>
        </p:spPr>
        <p:txBody>
          <a:bodyPr lIns="91425" tIns="45700" rIns="91425" bIns="45700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600"/>
              </a:spcAft>
              <a:buClr>
                <a:schemeClr val="dk2"/>
              </a:buClr>
              <a:buFont typeface="Verdana"/>
              <a:buNone/>
            </a:pPr>
            <a:fld id="{00000000-1234-1234-1234-123412341234}" type="slidenum">
              <a:rPr lang="no-NO">
                <a:latin typeface="Verdana"/>
                <a:ea typeface="Verdana"/>
                <a:cs typeface="Verdana"/>
                <a:sym typeface="Verdana"/>
              </a:rPr>
              <a:pPr>
                <a:spcAft>
                  <a:spcPts val="600"/>
                </a:spcAft>
                <a:buClr>
                  <a:schemeClr val="dk2"/>
                </a:buClr>
                <a:buFont typeface="Verdana"/>
                <a:buNone/>
              </a:pPr>
              <a:t>5</a:t>
            </a:fld>
            <a:endParaRPr lang="no-NO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6FDE68-2F73-4745-B9AD-EF3809AD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9147" y="3147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3200" dirty="0">
                <a:latin typeface="Verdana"/>
                <a:ea typeface="Verdana"/>
                <a:cs typeface="Verdana"/>
                <a:sym typeface="Verdana"/>
              </a:rPr>
              <a:t>Forskning på dybdelæring i School-In</a:t>
            </a: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F383BC-1CAB-47B2-A889-84B62BD47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844" y="1640354"/>
            <a:ext cx="10432312" cy="5078190"/>
          </a:xfrm>
        </p:spPr>
        <p:txBody>
          <a:bodyPr>
            <a:normAutofit fontScale="92500" lnSpcReduction="20000"/>
          </a:bodyPr>
          <a:lstStyle/>
          <a:p>
            <a:pPr marL="685800" indent="-457200">
              <a:lnSpc>
                <a:spcPct val="150000"/>
              </a:lnSpc>
            </a:pPr>
            <a:r>
              <a:rPr lang="nb-NO" sz="2000" dirty="0">
                <a:cs typeface="Helvetica"/>
              </a:rPr>
              <a:t>Forskningen i School-In ble  gjennomført før innføringen av Kunnskapsløftet 2020</a:t>
            </a:r>
          </a:p>
          <a:p>
            <a:pPr marL="685800" indent="-457200">
              <a:lnSpc>
                <a:spcPct val="150000"/>
              </a:lnSpc>
            </a:pPr>
            <a:r>
              <a:rPr lang="nb-NO" sz="2000" dirty="0">
                <a:cs typeface="Helvetica"/>
              </a:rPr>
              <a:t>Forventninger til at elevene skal </a:t>
            </a:r>
            <a:r>
              <a:rPr lang="nb-NO" sz="2000" i="1" dirty="0">
                <a:cs typeface="Helvetica"/>
              </a:rPr>
              <a:t>huske, forstå og anvende </a:t>
            </a:r>
            <a:r>
              <a:rPr lang="nb-NO" sz="2000" dirty="0">
                <a:cs typeface="Helvetica"/>
              </a:rPr>
              <a:t>(overflatelæring) signaliseres i stor grad i undervisningen (Olsen, 2020)</a:t>
            </a:r>
          </a:p>
          <a:p>
            <a:pPr marL="685800" indent="-457200">
              <a:lnSpc>
                <a:spcPct val="150000"/>
              </a:lnSpc>
            </a:pPr>
            <a:r>
              <a:rPr lang="nb-NO" sz="2000" dirty="0">
                <a:cs typeface="Helvetica"/>
              </a:rPr>
              <a:t>Forventninger til at elevene skal gjennomføre prosesser som fokuserer på det å </a:t>
            </a:r>
            <a:r>
              <a:rPr lang="nb-NO" sz="2000" i="1" dirty="0">
                <a:cs typeface="Helvetica"/>
              </a:rPr>
              <a:t>analysere, vurdere eller skape </a:t>
            </a:r>
            <a:r>
              <a:rPr lang="nb-NO" sz="2000" dirty="0">
                <a:cs typeface="Helvetica"/>
              </a:rPr>
              <a:t>(dybdelæring) forekommer i langt mindre grad (Olsen, 2020)</a:t>
            </a:r>
          </a:p>
          <a:p>
            <a:pPr marL="685800" indent="-457200">
              <a:lnSpc>
                <a:spcPct val="150000"/>
              </a:lnSpc>
            </a:pPr>
            <a:r>
              <a:rPr lang="nb-NO" sz="2000" dirty="0">
                <a:cs typeface="Helvetica"/>
              </a:rPr>
              <a:t>Bekrefter et nødvendig fokus på dybdelæring i fremtiden. Det betyr </a:t>
            </a:r>
            <a:r>
              <a:rPr lang="nb-NO" sz="2000" i="1" dirty="0">
                <a:cs typeface="Helvetica"/>
              </a:rPr>
              <a:t>ikke</a:t>
            </a:r>
            <a:r>
              <a:rPr lang="nb-NO" sz="2000" dirty="0">
                <a:cs typeface="Helvetica"/>
              </a:rPr>
              <a:t> at overflatelæring skal unngås: </a:t>
            </a:r>
          </a:p>
          <a:p>
            <a:pPr indent="0" algn="ctr">
              <a:lnSpc>
                <a:spcPct val="150000"/>
              </a:lnSpc>
              <a:buNone/>
            </a:pPr>
            <a:r>
              <a:rPr lang="nb-NO" sz="2000" i="1" dirty="0">
                <a:solidFill>
                  <a:srgbClr val="C00000"/>
                </a:solidFill>
                <a:cs typeface="Helvetica"/>
              </a:rPr>
              <a:t>«Overflatelæring blir gjerne fremstilt som noe negativt. Et alternativ er å betrakte den som et første nødvendig steg mot dybdelæring» </a:t>
            </a:r>
            <a:r>
              <a:rPr lang="nb-NO" sz="2000" dirty="0">
                <a:solidFill>
                  <a:srgbClr val="C00000"/>
                </a:solidFill>
                <a:cs typeface="Helvetica"/>
              </a:rPr>
              <a:t>(Schjelde, 2017).</a:t>
            </a:r>
          </a:p>
          <a:p>
            <a:pPr marL="685800" indent="-457200">
              <a:lnSpc>
                <a:spcPct val="150000"/>
              </a:lnSpc>
            </a:pPr>
            <a:r>
              <a:rPr lang="nb-NO" sz="2000" dirty="0">
                <a:cs typeface="Helvetica"/>
              </a:rPr>
              <a:t>Nødvendig med undervisning som legger opp til progresjon hos elevene fra grunnleggende kunnskaper til mer komplekse former for læring </a:t>
            </a:r>
            <a:r>
              <a:rPr lang="nb-NO" sz="2000" dirty="0">
                <a:cs typeface="Helvetica"/>
                <a:sym typeface="Wingdings" panose="05000000000000000000" pitchFamily="2" charset="2"/>
              </a:rPr>
              <a:t></a:t>
            </a:r>
            <a:r>
              <a:rPr lang="nb-NO" sz="2000" dirty="0">
                <a:cs typeface="Helvetica"/>
              </a:rPr>
              <a:t> ikke bli hengende ved «overflatelæring»</a:t>
            </a:r>
          </a:p>
          <a:p>
            <a:pPr indent="0" algn="ctr">
              <a:buNone/>
            </a:pPr>
            <a:endParaRPr lang="nb-NO" sz="1600" dirty="0">
              <a:cs typeface="Helvetica"/>
            </a:endParaRP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Shape 205">
            <a:extLst>
              <a:ext uri="{FF2B5EF4-FFF2-40B4-BE49-F238E27FC236}">
                <a16:creationId xmlns:a16="http://schemas.microsoft.com/office/drawing/2014/main" id="{D507E2A1-353C-46B5-8CBC-52E5E01CB19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35048" y="5737373"/>
            <a:ext cx="1037503" cy="879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932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A254D376-7060-4491-9779-FC35E62F3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7" name="Shape 357"/>
          <p:cNvSpPr txBox="1"/>
          <p:nvPr/>
        </p:nvSpPr>
        <p:spPr>
          <a:xfrm>
            <a:off x="2736940" y="5601504"/>
            <a:ext cx="11544300" cy="40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</a:pPr>
            <a:r>
              <a:rPr lang="nb-NO" sz="22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Hva er forskjellen mellom disse to skolene?</a:t>
            </a:r>
            <a:endParaRPr lang="nb-NO" sz="2200" dirty="0"/>
          </a:p>
        </p:txBody>
      </p:sp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-489097" y="504825"/>
            <a:ext cx="12678048" cy="111438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 algn="ctr">
              <a:buClr>
                <a:schemeClr val="dk1"/>
              </a:buClr>
            </a:pPr>
            <a:r>
              <a:rPr lang="nb-NO" sz="2400" dirty="0">
                <a:solidFill>
                  <a:schemeClr val="dk1"/>
                </a:solidFill>
                <a:latin typeface="Verdana"/>
                <a:ea typeface="Verdana"/>
              </a:rPr>
              <a:t>Hvordan blir forventninger til overflatelæring og dybdelæring formidlet i undervisningen?</a:t>
            </a:r>
            <a:br>
              <a:rPr lang="nb-NO" sz="3200" b="1" dirty="0">
                <a:sym typeface="Verdana"/>
              </a:rPr>
            </a:br>
            <a:r>
              <a:rPr lang="nb-NO" sz="3200" b="1" dirty="0">
                <a:sym typeface="Verdana"/>
              </a:rPr>
              <a:t>FORSKJELLER mellom to typer undervisning:</a:t>
            </a:r>
            <a:endParaRPr lang="nb-NO" sz="3200" b="1" dirty="0"/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17221" y="1705758"/>
            <a:ext cx="5245100" cy="34417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500"/>
              <a:buNone/>
            </a:pPr>
            <a:r>
              <a:rPr lang="nb-NO" sz="22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Skole 1</a:t>
            </a:r>
          </a:p>
          <a:p>
            <a:r>
              <a:rPr lang="nb-NO" sz="1800" b="0" i="1" u="none" strike="noStrike" baseline="0" dirty="0">
                <a:latin typeface="Times New Roman" panose="02020603050405020304" pitchFamily="18" charset="0"/>
              </a:rPr>
              <a:t>Har fokus på rutiner og </a:t>
            </a:r>
            <a:r>
              <a:rPr lang="nb-NO" sz="1800" i="1" dirty="0">
                <a:latin typeface="Times New Roman" panose="02020603050405020304" pitchFamily="18" charset="0"/>
              </a:rPr>
              <a:t>repetisjoner</a:t>
            </a:r>
            <a:r>
              <a:rPr lang="nb-NO" sz="1800" b="0" i="1" u="none" strike="noStrike" baseline="0" dirty="0">
                <a:latin typeface="Times New Roman" panose="02020603050405020304" pitchFamily="18" charset="0"/>
              </a:rPr>
              <a:t> «du må selvfølgelig trene mer enn det vi har gjort, nå, det er alltid sånn i matte, at du må </a:t>
            </a:r>
            <a:r>
              <a:rPr lang="nb-NO" sz="1800" i="1" dirty="0">
                <a:latin typeface="Times New Roman" panose="02020603050405020304" pitchFamily="18" charset="0"/>
              </a:rPr>
              <a:t>ha regnetrening, jo mer du regner, jo bedre - du må få det i hånden»</a:t>
            </a:r>
          </a:p>
          <a:p>
            <a:r>
              <a:rPr lang="nb-NO" sz="1800" i="1" dirty="0">
                <a:latin typeface="Times New Roman" panose="02020603050405020304" pitchFamily="18" charset="0"/>
              </a:rPr>
              <a:t>Elevene får oppskrifter på hvordan de skal finne frem til løsningen på et problem. «Du må ta det trinn for trinn og følge oppskriften helt nøyaktig så blir det riktig»</a:t>
            </a:r>
          </a:p>
          <a:p>
            <a:r>
              <a:rPr lang="nb-NO" sz="1800" i="1" dirty="0">
                <a:latin typeface="Times New Roman" panose="02020603050405020304" pitchFamily="18" charset="0"/>
                <a:sym typeface="Verdana"/>
              </a:rPr>
              <a:t>Elevene er hovedsakelig «</a:t>
            </a:r>
            <a:r>
              <a:rPr lang="nb-NO" sz="1800" i="1" dirty="0" err="1">
                <a:latin typeface="Times New Roman" panose="02020603050405020304" pitchFamily="18" charset="0"/>
                <a:sym typeface="Verdana"/>
              </a:rPr>
              <a:t>keyword</a:t>
            </a:r>
            <a:r>
              <a:rPr lang="nb-NO" sz="1800" i="1" dirty="0">
                <a:latin typeface="Times New Roman" panose="02020603050405020304" pitchFamily="18" charset="0"/>
                <a:sym typeface="Verdana"/>
              </a:rPr>
              <a:t> givers» og undervisningen er preget av et klima der det er viktig å avgi et riktig svar mer enn å forstå «L: I hvilken retning viser kompasset?» «E: mot nord». Korrekt. Hvorfor viser den mot nord? «E: Magnetisme»</a:t>
            </a:r>
          </a:p>
        </p:txBody>
      </p:sp>
      <p:sp>
        <p:nvSpPr>
          <p:cNvPr id="353" name="Shape 353"/>
          <p:cNvSpPr txBox="1">
            <a:spLocks noGrp="1"/>
          </p:cNvSpPr>
          <p:nvPr>
            <p:ph type="body" idx="2"/>
          </p:nvPr>
        </p:nvSpPr>
        <p:spPr>
          <a:xfrm>
            <a:off x="6142354" y="1716109"/>
            <a:ext cx="5487670" cy="34417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ts val="1500"/>
              <a:buNone/>
            </a:pPr>
            <a:r>
              <a:rPr lang="nb-NO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Skole 2</a:t>
            </a:r>
          </a:p>
          <a:p>
            <a:r>
              <a:rPr lang="nb-NO" sz="1800" b="0" i="1" u="none" strike="noStrike" baseline="0" dirty="0">
                <a:latin typeface="Times New Roman" panose="02020603050405020304" pitchFamily="18" charset="0"/>
              </a:rPr>
              <a:t>«Hva skjedde nå?» Hvorfor fikk du det svaret?» «Tror du at det er fornuftig å gjøre det slik?» «Kan du forklare meg hvordan du ville gjort dette»?</a:t>
            </a:r>
          </a:p>
          <a:p>
            <a:pPr algn="l"/>
            <a:r>
              <a:rPr lang="nb-NO" sz="1800" i="1" dirty="0">
                <a:latin typeface="Times New Roman" panose="02020603050405020304" pitchFamily="18" charset="0"/>
              </a:rPr>
              <a:t>Elevene får en problemstilling og anledning til å løse problemet. De prøver og feiler. De oppdager at noen veier fører til målet og andre gjør det ikke. </a:t>
            </a:r>
          </a:p>
          <a:p>
            <a:pPr algn="l"/>
            <a:r>
              <a:rPr lang="nb-NO" sz="1800" i="1" dirty="0">
                <a:latin typeface="Times New Roman" panose="02020603050405020304" pitchFamily="18" charset="0"/>
              </a:rPr>
              <a:t>Elevene får anledning til å tenke over og prøve ut om det de har lært kan overføres til nye områder L: «Tenk på det vi lærte i forrige time,-det om areal og omkrets. Er dette noe du kan få bruk for her?»</a:t>
            </a:r>
          </a:p>
          <a:p>
            <a:pPr algn="l"/>
            <a:r>
              <a:rPr lang="nb-NO" sz="1800" i="1" dirty="0">
                <a:latin typeface="Times New Roman" panose="02020603050405020304" pitchFamily="18" charset="0"/>
              </a:rPr>
              <a:t>Elevene reflekterer rundt sine egne læringsprosesser og opplever et klasserom der det er lov å komme med synspunkter og innspill E: «er det ikke feil?» L: «Hvorfor det?» E: «jeg syns det virker litt for lavt»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defTabSz="457200">
              <a:spcAft>
                <a:spcPts val="600"/>
              </a:spcAft>
              <a:buClr>
                <a:schemeClr val="dk2"/>
              </a:buClr>
              <a:buFont typeface="Verdana"/>
              <a:buNone/>
            </a:pPr>
            <a:fld id="{00000000-1234-1234-1234-123412341234}" type="slidenum">
              <a:rPr lang="en-US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  <a:sym typeface="Verdana"/>
              </a:rPr>
              <a:pPr algn="r" defTabSz="457200">
                <a:spcAft>
                  <a:spcPts val="600"/>
                </a:spcAft>
                <a:buClr>
                  <a:schemeClr val="dk2"/>
                </a:buClr>
                <a:buFont typeface="Verdana"/>
                <a:buNone/>
              </a:pPr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D0AF2F-2AC3-44E3-B9BE-06B36111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 jobbe med dybdelæring i undervisningen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63AAB4-AF7C-4E30-9FC3-0B9B237E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Bli bevisst på hva dere tenker at dybdelæring er og hvordan dere er avgjørende for å styre elevenes læringsprosesser for å oppnå dybdelæring. </a:t>
            </a:r>
          </a:p>
          <a:p>
            <a:r>
              <a:rPr lang="nb-NO" dirty="0"/>
              <a:t>Personalet i skolene har veldig mye kompetanse og erfaringer – gjennom arbeidsmåtene dialogcafe og refleksjonssirkel får de muligheter til å bruke dem for å lage tiltak de prøver ut sammen</a:t>
            </a:r>
          </a:p>
          <a:p>
            <a:r>
              <a:rPr lang="nb-NO" dirty="0"/>
              <a:t>En måte å endre fokuset fra overflatelæring til dybdelæring, kan være å gå inn for å tydeliggjøre forventninger til dybdelæring i undervisningen</a:t>
            </a:r>
          </a:p>
          <a:p>
            <a:r>
              <a:rPr lang="nb-NO" dirty="0"/>
              <a:t>I School-In har vi sett at det kan være utfordrende å gå fra overflatelæring til dybdelæring i løpet av en time</a:t>
            </a:r>
          </a:p>
          <a:p>
            <a:r>
              <a:rPr lang="nb-NO" dirty="0"/>
              <a:t>I School-In ser vi at det er en sammenheng mellom hvordan de opplever undervisningen og hva de rapporterer av dybdelæring </a:t>
            </a:r>
            <a:r>
              <a:rPr lang="nb-NO" sz="1700" dirty="0"/>
              <a:t>(Dalehefte &amp; Canrinus, forb.)</a:t>
            </a:r>
          </a:p>
        </p:txBody>
      </p:sp>
    </p:spTree>
    <p:extLst>
      <p:ext uri="{BB962C8B-B14F-4D97-AF65-F5344CB8AC3E}">
        <p14:creationId xmlns:p14="http://schemas.microsoft.com/office/powerpoint/2010/main" val="840475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766829-BC77-477E-BE37-D2C18F77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kan vi legge bedre til rette for dybdelæring i undervisningen på vår skole?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E1D530-CAEB-4D38-B0A2-82F643A4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Diskusjon i dialogcafe</a:t>
            </a:r>
          </a:p>
          <a:p>
            <a:r>
              <a:rPr lang="nb-NO" dirty="0"/>
              <a:t>Jobbe i de faste gruppene med refleksjonssirkel og utvikle tiltak som kan gjennomføres i alle skolens klasserom</a:t>
            </a:r>
          </a:p>
          <a:p>
            <a:r>
              <a:rPr lang="nb-NO" dirty="0"/>
              <a:t>Gi tilbakemelding på hvordan dette har gått neste fellessamling</a:t>
            </a:r>
          </a:p>
        </p:txBody>
      </p:sp>
    </p:spTree>
    <p:extLst>
      <p:ext uri="{BB962C8B-B14F-4D97-AF65-F5344CB8AC3E}">
        <p14:creationId xmlns:p14="http://schemas.microsoft.com/office/powerpoint/2010/main" val="423367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1384</Words>
  <Application>Microsoft Office PowerPoint</Application>
  <PresentationFormat>Widescreen</PresentationFormat>
  <Paragraphs>67</Paragraphs>
  <Slides>10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Times New Roman</vt:lpstr>
      <vt:lpstr>Verdana</vt:lpstr>
      <vt:lpstr>Office-tema</vt:lpstr>
      <vt:lpstr>Dybdelæring i undervisningen</vt:lpstr>
      <vt:lpstr>Bakgrunn</vt:lpstr>
      <vt:lpstr>Undervisning i Kunnskapsløftet 2020 (KD, s.34)</vt:lpstr>
      <vt:lpstr>To syn på læring (NOU 2014:7, s. 36) </vt:lpstr>
      <vt:lpstr>Hvordan få økt fokus på dybdelæring i undervisningen? </vt:lpstr>
      <vt:lpstr>Forskning på dybdelæring i School-In</vt:lpstr>
      <vt:lpstr>Hvordan blir forventninger til overflatelæring og dybdelæring formidlet i undervisningen? FORSKJELLER mellom to typer undervisning:</vt:lpstr>
      <vt:lpstr>Å jobbe med dybdelæring i undervisningen</vt:lpstr>
      <vt:lpstr>Hvordan kan vi legge bedre til rette for dybdelæring i undervisningen på vår skole?</vt:lpstr>
      <vt:lpstr>Dialogcafespørsmål: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Elevrollen -i skoleorganisasjonen</dc:title>
  <dc:creator>Jorunn Midtsundstad</dc:creator>
  <cp:lastModifiedBy>Inger Marie Dalehefte</cp:lastModifiedBy>
  <cp:revision>3</cp:revision>
  <cp:lastPrinted>2020-11-06T11:13:18Z</cp:lastPrinted>
  <dcterms:created xsi:type="dcterms:W3CDTF">2020-11-05T20:07:25Z</dcterms:created>
  <dcterms:modified xsi:type="dcterms:W3CDTF">2020-11-11T16:08:35Z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114459-e220-4ae9-b339-4ebe6008cdd4_Enabled">
    <vt:lpwstr>true</vt:lpwstr>
  </property>
  <property fmtid="{D5CDD505-2E9C-101B-9397-08002B2CF9AE}" pid="3" name="MSIP_Label_b4114459-e220-4ae9-b339-4ebe6008cdd4_SetDate">
    <vt:lpwstr>2020-11-05T20:13:07Z</vt:lpwstr>
  </property>
  <property fmtid="{D5CDD505-2E9C-101B-9397-08002B2CF9AE}" pid="4" name="MSIP_Label_b4114459-e220-4ae9-b339-4ebe6008cdd4_Method">
    <vt:lpwstr>Standard</vt:lpwstr>
  </property>
  <property fmtid="{D5CDD505-2E9C-101B-9397-08002B2CF9AE}" pid="5" name="MSIP_Label_b4114459-e220-4ae9-b339-4ebe6008cdd4_Name">
    <vt:lpwstr>b4114459-e220-4ae9-b339-4ebe6008cdd4</vt:lpwstr>
  </property>
  <property fmtid="{D5CDD505-2E9C-101B-9397-08002B2CF9AE}" pid="6" name="MSIP_Label_b4114459-e220-4ae9-b339-4ebe6008cdd4_SiteId">
    <vt:lpwstr>8482881e-3699-4b3f-b135-cf4800bc1efb</vt:lpwstr>
  </property>
  <property fmtid="{D5CDD505-2E9C-101B-9397-08002B2CF9AE}" pid="7" name="MSIP_Label_b4114459-e220-4ae9-b339-4ebe6008cdd4_ActionId">
    <vt:lpwstr>8bfca2d6-cc8c-49a4-9bae-dcc0328372af</vt:lpwstr>
  </property>
  <property fmtid="{D5CDD505-2E9C-101B-9397-08002B2CF9AE}" pid="8" name="MSIP_Label_b4114459-e220-4ae9-b339-4ebe6008cdd4_ContentBits">
    <vt:lpwstr>0</vt:lpwstr>
  </property>
</Properties>
</file>