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396" r:id="rId3"/>
    <p:sldId id="492" r:id="rId4"/>
    <p:sldId id="605" r:id="rId5"/>
    <p:sldId id="262" r:id="rId6"/>
    <p:sldId id="651" r:id="rId7"/>
    <p:sldId id="265" r:id="rId8"/>
    <p:sldId id="652" r:id="rId9"/>
    <p:sldId id="606" r:id="rId10"/>
    <p:sldId id="607" r:id="rId11"/>
  </p:sldIdLst>
  <p:sldSz cx="12192000" cy="6858000"/>
  <p:notesSz cx="6797675" cy="987425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173823-AEE8-431F-A7BC-4FEA136ED3C1}" v="10" dt="2020-11-06T11:12:37.7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67" d="100"/>
          <a:sy n="67" d="100"/>
        </p:scale>
        <p:origin x="5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8100D089-AA22-4C64-865F-BE18C45D2001}" type="datetimeFigureOut">
              <a:rPr lang="nb-NO" smtClean="0"/>
              <a:t>23.11.2020</a:t>
            </a:fld>
            <a:endParaRPr lang="nb-NO"/>
          </a:p>
        </p:txBody>
      </p:sp>
      <p:sp>
        <p:nvSpPr>
          <p:cNvPr id="4" name="Plassholder for lysbilde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4FBEDC81-F4ED-45E7-8CB4-AA65545A5405}" type="slidenum">
              <a:rPr lang="nb-NO" smtClean="0"/>
              <a:t>‹#›</a:t>
            </a:fld>
            <a:endParaRPr lang="nb-NO"/>
          </a:p>
        </p:txBody>
      </p:sp>
    </p:spTree>
    <p:extLst>
      <p:ext uri="{BB962C8B-B14F-4D97-AF65-F5344CB8AC3E}">
        <p14:creationId xmlns:p14="http://schemas.microsoft.com/office/powerpoint/2010/main" val="232591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38" indent="-171438">
              <a:buFontTx/>
              <a:buChar char="-"/>
            </a:pPr>
            <a:endParaRPr lang="nb-NO" dirty="0"/>
          </a:p>
        </p:txBody>
      </p:sp>
      <p:sp>
        <p:nvSpPr>
          <p:cNvPr id="4" name="Plassholder for lysbildenummer 3"/>
          <p:cNvSpPr>
            <a:spLocks noGrp="1"/>
          </p:cNvSpPr>
          <p:nvPr>
            <p:ph type="sldNum" sz="quarter" idx="10"/>
          </p:nvPr>
        </p:nvSpPr>
        <p:spPr/>
        <p:txBody>
          <a:bodyPr/>
          <a:lstStyle/>
          <a:p>
            <a:fld id="{7FA8633B-8190-4E98-B352-2E27EFC171C1}" type="slidenum">
              <a:rPr lang="nb-NO" smtClean="0"/>
              <a:pPr/>
              <a:t>2</a:t>
            </a:fld>
            <a:endParaRPr lang="nb-NO"/>
          </a:p>
        </p:txBody>
      </p:sp>
    </p:spTree>
    <p:extLst>
      <p:ext uri="{BB962C8B-B14F-4D97-AF65-F5344CB8AC3E}">
        <p14:creationId xmlns:p14="http://schemas.microsoft.com/office/powerpoint/2010/main" val="450839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BC627B-83E2-4141-8525-1BC3649B7430}" type="slidenum">
              <a:rPr lang="nb-NO"/>
              <a:pPr/>
              <a:t>3</a:t>
            </a:fld>
            <a:endParaRPr lang="nb-NO"/>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nb-NO" b="1" i="1">
                <a:latin typeface="Verdana" pitchFamily="1" charset="0"/>
              </a:rPr>
              <a:t>Skolen skal støtte og bidra til elevenes sosiale læring og utvikling gjennom arbeid med fagene og i skolehverdagen for øvrig.</a:t>
            </a:r>
            <a:endParaRPr lang="nb-NO" b="1">
              <a:latin typeface="Verdana" pitchFamily="1" charset="0"/>
            </a:endParaRPr>
          </a:p>
          <a:p>
            <a:r>
              <a:rPr lang="nb-NO">
                <a:latin typeface="Verdana" pitchFamily="1" charset="0"/>
              </a:rPr>
              <a:t>Elevens identitet og selvbilde, meninger og holdninger blir til i samspill med andre. Sosial læring skjer både i undervisningen og i alle andre aktiviteter i skolens regi. Faglig læring kan ikke isoleres fra sosial læring. I det daglige arbeidet spiller derfor elevenes faglige og sosiale læring og utvikling sammen.</a:t>
            </a:r>
          </a:p>
          <a:p>
            <a:r>
              <a:rPr lang="nb-NO">
                <a:latin typeface="Verdana" pitchFamily="1" charset="0"/>
              </a:rPr>
              <a:t>Elevene må øves i å opptre hensynsfullt og utvikle bevissthet om egne holdninger. Ulike kommunikasjonsformer og bruk av teknologi både beriker og utfordrer det sosiale miljøet. Elevene må lære seg å opptre ansvarlig i alle sammenhenger i og utenfor skolen.</a:t>
            </a:r>
          </a:p>
          <a:p>
            <a:endParaRPr lang="nb-NO"/>
          </a:p>
        </p:txBody>
      </p:sp>
    </p:spTree>
    <p:extLst>
      <p:ext uri="{BB962C8B-B14F-4D97-AF65-F5344CB8AC3E}">
        <p14:creationId xmlns:p14="http://schemas.microsoft.com/office/powerpoint/2010/main" val="1213397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Shape 319"/>
          <p:cNvSpPr txBox="1">
            <a:spLocks noGrp="1"/>
          </p:cNvSpPr>
          <p:nvPr>
            <p:ph type="sldNum" idx="12"/>
          </p:nvPr>
        </p:nvSpPr>
        <p:spPr>
          <a:xfrm>
            <a:off x="3816578" y="10181560"/>
            <a:ext cx="2919747" cy="535969"/>
          </a:xfrm>
          <a:prstGeom prst="rect">
            <a:avLst/>
          </a:prstGeom>
          <a:noFill/>
          <a:ln>
            <a:noFill/>
          </a:ln>
        </p:spPr>
        <p:txBody>
          <a:bodyPr wrap="square" lIns="91400" tIns="45675" rIns="91400" bIns="45675" anchor="b" anchorCtr="0">
            <a:noAutofit/>
          </a:bodyPr>
          <a:lstStyle/>
          <a:p>
            <a:pPr marL="0" marR="0" lvl="0" indent="0" algn="r" rtl="0">
              <a:lnSpc>
                <a:spcPct val="100000"/>
              </a:lnSpc>
              <a:spcBef>
                <a:spcPts val="0"/>
              </a:spcBef>
              <a:spcAft>
                <a:spcPts val="0"/>
              </a:spcAft>
              <a:buClr>
                <a:schemeClr val="dk1"/>
              </a:buClr>
              <a:buFont typeface="Verdana"/>
              <a:buNone/>
            </a:pPr>
            <a:fld id="{00000000-1234-1234-1234-123412341234}" type="slidenum">
              <a:rPr lang="no-NO" sz="1200" b="0" i="0" u="none" strike="noStrike" cap="none">
                <a:solidFill>
                  <a:schemeClr val="dk1"/>
                </a:solidFill>
                <a:latin typeface="Verdana"/>
                <a:ea typeface="Verdana"/>
                <a:cs typeface="Verdana"/>
                <a:sym typeface="Verdana"/>
              </a:rPr>
              <a:t>5</a:t>
            </a:fld>
            <a:endParaRPr sz="1200" b="0" i="0" u="none" strike="noStrike" cap="none">
              <a:solidFill>
                <a:schemeClr val="dk1"/>
              </a:solidFill>
              <a:latin typeface="Verdana"/>
              <a:ea typeface="Verdana"/>
              <a:cs typeface="Verdana"/>
              <a:sym typeface="Verdana"/>
            </a:endParaRPr>
          </a:p>
        </p:txBody>
      </p:sp>
      <p:sp>
        <p:nvSpPr>
          <p:cNvPr id="320" name="Shape 320"/>
          <p:cNvSpPr>
            <a:spLocks noGrp="1" noRot="1" noChangeAspect="1"/>
          </p:cNvSpPr>
          <p:nvPr>
            <p:ph type="sldImg" idx="2"/>
          </p:nvPr>
        </p:nvSpPr>
        <p:spPr>
          <a:xfrm>
            <a:off x="-204788" y="803275"/>
            <a:ext cx="7146926" cy="4021138"/>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21" name="Shape 321"/>
          <p:cNvSpPr txBox="1">
            <a:spLocks noGrp="1"/>
          </p:cNvSpPr>
          <p:nvPr>
            <p:ph type="body" idx="1"/>
          </p:nvPr>
        </p:nvSpPr>
        <p:spPr>
          <a:xfrm>
            <a:off x="673790" y="5091715"/>
            <a:ext cx="5390304" cy="4823724"/>
          </a:xfrm>
          <a:prstGeom prst="rect">
            <a:avLst/>
          </a:prstGeom>
          <a:noFill/>
          <a:ln>
            <a:noFill/>
          </a:ln>
        </p:spPr>
        <p:txBody>
          <a:bodyPr wrap="square" lIns="91400" tIns="45675" rIns="91400" bIns="45675" anchor="t" anchorCtr="0">
            <a:noAutofit/>
          </a:bodyPr>
          <a:lstStyle/>
          <a:p>
            <a:pPr marL="168429" marR="0" lvl="0" indent="-168429" algn="l" rtl="0">
              <a:spcBef>
                <a:spcPts val="0"/>
              </a:spcBef>
              <a:spcAft>
                <a:spcPts val="0"/>
              </a:spcAft>
              <a:buClr>
                <a:schemeClr val="dk1"/>
              </a:buClr>
              <a:buFont typeface="Verdana"/>
              <a:buNone/>
            </a:pPr>
            <a:r>
              <a:rPr lang="no-NO" sz="1200" b="0" i="0" u="none" strike="noStrike" cap="none" dirty="0">
                <a:solidFill>
                  <a:schemeClr val="dk1"/>
                </a:solidFill>
                <a:latin typeface="Verdana"/>
                <a:ea typeface="Verdana"/>
                <a:cs typeface="Verdana"/>
                <a:sym typeface="Verdana"/>
              </a:rPr>
              <a:t>Men hvordan senker vi forventningene?</a:t>
            </a:r>
            <a:endParaRPr sz="1200" b="0" i="0" u="none" strike="noStrike" cap="none" dirty="0">
              <a:solidFill>
                <a:schemeClr val="dk1"/>
              </a:solidFill>
              <a:latin typeface="Verdana"/>
              <a:ea typeface="Verdana"/>
              <a:cs typeface="Verdana"/>
              <a:sym typeface="Verdan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 startet med spørsmålet: Hvorfor blir like tiltak for inkludering så forskjellige i ulike skoler?</a:t>
            </a:r>
          </a:p>
          <a:p>
            <a:r>
              <a:rPr lang="nb-NO" dirty="0"/>
              <a:t>Det er fordi skoler har </a:t>
            </a:r>
            <a:r>
              <a:rPr lang="nb-NO" dirty="0" err="1"/>
              <a:t>hetl</a:t>
            </a:r>
            <a:r>
              <a:rPr lang="nb-NO" dirty="0"/>
              <a:t> ulike forutsetninger for inkludering. Som vi har hørt har det med lokalmiljøet rundt skolen og skolens kobling og støtte i dette miljøet. </a:t>
            </a:r>
          </a:p>
          <a:p>
            <a:r>
              <a:rPr lang="nb-NO" dirty="0"/>
              <a:t>Det har med forventninger lokalt – elev-elevrelasjoner som utvikles lokalt – hvordan kan elevene være sammen på </a:t>
            </a:r>
            <a:r>
              <a:rPr lang="nb-NO" dirty="0" err="1"/>
              <a:t>firitden</a:t>
            </a:r>
            <a:r>
              <a:rPr lang="nb-NO" dirty="0"/>
              <a:t> – er det tilrettelagt for å skape bånd mellom elever utenfor som styrker fellesskapet inne i skolen? Svært forskjellig mellom deres skoler hva </a:t>
            </a:r>
            <a:r>
              <a:rPr lang="nb-NO" dirty="0" err="1"/>
              <a:t>slgs</a:t>
            </a:r>
            <a:r>
              <a:rPr lang="nb-NO" dirty="0"/>
              <a:t> oppvekstmiljø skolene kan dra nytte av. Noen får mye gratis fordi samholdet er så sterkt lokalt – det er derfor Sogn og Fjordane gjør det så bra på nasjonale prøver – de har massiv støtte fra foreldrene og lokalmiljø – de har et inkluderende fritidstilbud og organisasjonsliv  – det overgår lav utdanningsnivå i befolkningen – det vil vi få til i Agder også!</a:t>
            </a:r>
          </a:p>
          <a:p>
            <a:endParaRPr lang="nb-NO" dirty="0"/>
          </a:p>
          <a:p>
            <a:pPr defTabSz="914211"/>
            <a:r>
              <a:rPr lang="nb-NO" dirty="0"/>
              <a:t>Men for</a:t>
            </a:r>
            <a:r>
              <a:rPr lang="nb-NO" dirty="0">
                <a:latin typeface="Helvetica"/>
                <a:cs typeface="Helvetica"/>
              </a:rPr>
              <a:t>utsetningene for inkludering utvikles også gjennom hvordan personalet opplever forventninger fra foreldre og lokalmiljø  - disse forventninger fremmer eller hemmer deres ansvarsforståelse og positive elevsyn – hvis vi tror veldig på at </a:t>
            </a:r>
            <a:r>
              <a:rPr lang="nb-NO" dirty="0" err="1">
                <a:latin typeface="Helvetica"/>
                <a:cs typeface="Helvetica"/>
              </a:rPr>
              <a:t>utdanningsbeakgrunn</a:t>
            </a:r>
            <a:r>
              <a:rPr lang="nb-NO" dirty="0">
                <a:latin typeface="Helvetica"/>
                <a:cs typeface="Helvetica"/>
              </a:rPr>
              <a:t> hindrer foreldre i å støtte utdanning eller forså utdanning – som Kirsten snakket om – da går det ut over </a:t>
            </a:r>
            <a:r>
              <a:rPr lang="nb-NO" dirty="0" err="1">
                <a:latin typeface="Helvetica"/>
                <a:cs typeface="Helvetica"/>
              </a:rPr>
              <a:t>perosnalets</a:t>
            </a:r>
            <a:r>
              <a:rPr lang="nb-NO" dirty="0">
                <a:latin typeface="Helvetica"/>
                <a:cs typeface="Helvetica"/>
              </a:rPr>
              <a:t> ansvarsfølelse – ansvar for elevenes læring – hvis de tror at d elevene er gråstein – vi kan ikke gjøre gull av gråstein – vi har det materialet vi har….. MEN nå vet vi hva som skal til for å snu dette:</a:t>
            </a:r>
            <a:endParaRPr lang="nb-NO" dirty="0"/>
          </a:p>
          <a:p>
            <a:endParaRPr lang="nb-NO" dirty="0"/>
          </a:p>
        </p:txBody>
      </p:sp>
      <p:sp>
        <p:nvSpPr>
          <p:cNvPr id="4" name="Plassholder for lysbildenummer 3"/>
          <p:cNvSpPr>
            <a:spLocks noGrp="1"/>
          </p:cNvSpPr>
          <p:nvPr>
            <p:ph type="sldNum" sz="quarter" idx="5"/>
          </p:nvPr>
        </p:nvSpPr>
        <p:spPr/>
        <p:txBody>
          <a:bodyPr/>
          <a:lstStyle/>
          <a:p>
            <a:fld id="{1EBEB604-C9F2-B44F-BBD0-B423C6B3A96A}" type="slidenum">
              <a:rPr lang="nb-NO" smtClean="0"/>
              <a:t>6</a:t>
            </a:fld>
            <a:endParaRPr lang="nb-NO"/>
          </a:p>
        </p:txBody>
      </p:sp>
    </p:spTree>
    <p:extLst>
      <p:ext uri="{BB962C8B-B14F-4D97-AF65-F5344CB8AC3E}">
        <p14:creationId xmlns:p14="http://schemas.microsoft.com/office/powerpoint/2010/main" val="1642296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Shape 347"/>
          <p:cNvSpPr>
            <a:spLocks noGrp="1" noRot="1" noChangeAspect="1"/>
          </p:cNvSpPr>
          <p:nvPr>
            <p:ph type="sldImg" idx="2"/>
          </p:nvPr>
        </p:nvSpPr>
        <p:spPr>
          <a:xfrm>
            <a:off x="-204788" y="803275"/>
            <a:ext cx="7146926" cy="4021138"/>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48" name="Shape 348"/>
          <p:cNvSpPr txBox="1">
            <a:spLocks noGrp="1"/>
          </p:cNvSpPr>
          <p:nvPr>
            <p:ph type="body" idx="1"/>
          </p:nvPr>
        </p:nvSpPr>
        <p:spPr>
          <a:xfrm>
            <a:off x="673790" y="5091715"/>
            <a:ext cx="5390304" cy="4823724"/>
          </a:xfrm>
          <a:prstGeom prst="rect">
            <a:avLst/>
          </a:prstGeom>
          <a:noFill/>
          <a:ln>
            <a:noFill/>
          </a:ln>
        </p:spPr>
        <p:txBody>
          <a:bodyPr wrap="square" lIns="91400" tIns="45675" rIns="91400" bIns="45675" anchor="t" anchorCtr="0">
            <a:noAutofit/>
          </a:bodyPr>
          <a:lstStyle/>
          <a:p>
            <a:pPr marL="0" marR="0" lvl="0" indent="0" algn="l" rtl="0">
              <a:spcBef>
                <a:spcPts val="0"/>
              </a:spcBef>
              <a:spcAft>
                <a:spcPts val="0"/>
              </a:spcAft>
              <a:buClr>
                <a:schemeClr val="dk1"/>
              </a:buClr>
              <a:buFont typeface="Verdana"/>
              <a:buNone/>
            </a:pPr>
            <a:r>
              <a:rPr lang="no-NO" sz="1200" b="0" i="0" u="none" strike="noStrike" cap="none">
                <a:solidFill>
                  <a:schemeClr val="dk1"/>
                </a:solidFill>
                <a:latin typeface="Verdana"/>
                <a:ea typeface="Verdana"/>
                <a:cs typeface="Verdana"/>
                <a:sym typeface="Verdana"/>
              </a:rPr>
              <a:t>To ulike skoler. Vi finner at når lærerne ikke ser sin egen rolle i å oppdra klassen eller støtte barn, som sliter har de urealistiske forventinger til elevrollen. Når lærerne ser sin egen rolle i disse spørsmålene har de realistiske forventinger fordi det kommer an på dem selv- da kan de kommuniseres og være tydelige i møte med elevene. Større muligheter for å skape et inkluderende læringsmiljø.</a:t>
            </a:r>
            <a:endParaRPr/>
          </a:p>
          <a:p>
            <a:pPr marL="0" marR="0" lvl="0" indent="0" algn="l" rtl="0">
              <a:spcBef>
                <a:spcPts val="357"/>
              </a:spcBef>
              <a:spcAft>
                <a:spcPts val="0"/>
              </a:spcAft>
              <a:buClr>
                <a:schemeClr val="dk1"/>
              </a:buClr>
              <a:buFont typeface="Verdana"/>
              <a:buNone/>
            </a:pPr>
            <a:endParaRPr sz="1200" b="0" i="0" u="none" strike="noStrike" cap="none">
              <a:solidFill>
                <a:schemeClr val="dk1"/>
              </a:solidFill>
              <a:latin typeface="Verdana"/>
              <a:ea typeface="Verdana"/>
              <a:cs typeface="Verdana"/>
              <a:sym typeface="Verdana"/>
            </a:endParaRPr>
          </a:p>
        </p:txBody>
      </p:sp>
      <p:sp>
        <p:nvSpPr>
          <p:cNvPr id="349" name="Shape 349"/>
          <p:cNvSpPr txBox="1">
            <a:spLocks noGrp="1"/>
          </p:cNvSpPr>
          <p:nvPr>
            <p:ph type="sldNum" idx="12"/>
          </p:nvPr>
        </p:nvSpPr>
        <p:spPr>
          <a:xfrm>
            <a:off x="3816578" y="10181560"/>
            <a:ext cx="2919747" cy="535969"/>
          </a:xfrm>
          <a:prstGeom prst="rect">
            <a:avLst/>
          </a:prstGeom>
          <a:noFill/>
          <a:ln>
            <a:noFill/>
          </a:ln>
        </p:spPr>
        <p:txBody>
          <a:bodyPr wrap="square" lIns="91400" tIns="45675" rIns="91400" bIns="45675" anchor="b" anchorCtr="0">
            <a:noAutofit/>
          </a:bodyPr>
          <a:lstStyle/>
          <a:p>
            <a:pPr marL="0" marR="0" lvl="0" indent="0" algn="r" rtl="0">
              <a:lnSpc>
                <a:spcPct val="100000"/>
              </a:lnSpc>
              <a:spcBef>
                <a:spcPts val="0"/>
              </a:spcBef>
              <a:spcAft>
                <a:spcPts val="0"/>
              </a:spcAft>
              <a:buClr>
                <a:schemeClr val="dk1"/>
              </a:buClr>
              <a:buFont typeface="Verdana"/>
              <a:buNone/>
            </a:pPr>
            <a:fld id="{00000000-1234-1234-1234-123412341234}" type="slidenum">
              <a:rPr lang="no-NO" sz="1200" b="0" i="0" u="none" strike="noStrike" cap="none">
                <a:solidFill>
                  <a:schemeClr val="dk1"/>
                </a:solidFill>
                <a:latin typeface="Verdana"/>
                <a:ea typeface="Verdana"/>
                <a:cs typeface="Verdana"/>
                <a:sym typeface="Verdana"/>
              </a:rPr>
              <a:t>7</a:t>
            </a:fld>
            <a:endParaRPr sz="1200" b="0" i="0" u="none" strike="noStrike" cap="none">
              <a:solidFill>
                <a:schemeClr val="dk1"/>
              </a:solidFill>
              <a:latin typeface="Verdana"/>
              <a:ea typeface="Verdana"/>
              <a:cs typeface="Verdana"/>
              <a:sym typeface="Verdan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F98185-321A-44AE-8400-CAB3C49B2CE5}"/>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E337C8D6-8E71-45CF-8B5E-FEF7D52929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C92F47B3-19CC-459D-8FBF-613C55C8ACDA}"/>
              </a:ext>
            </a:extLst>
          </p:cNvPr>
          <p:cNvSpPr>
            <a:spLocks noGrp="1"/>
          </p:cNvSpPr>
          <p:nvPr>
            <p:ph type="dt" sz="half" idx="10"/>
          </p:nvPr>
        </p:nvSpPr>
        <p:spPr/>
        <p:txBody>
          <a:bodyPr/>
          <a:lstStyle/>
          <a:p>
            <a:fld id="{C8F14FCA-E4AA-42EC-B727-3C2CCA569734}" type="datetimeFigureOut">
              <a:rPr lang="nb-NO" smtClean="0"/>
              <a:t>23.11.2020</a:t>
            </a:fld>
            <a:endParaRPr lang="nb-NO"/>
          </a:p>
        </p:txBody>
      </p:sp>
      <p:sp>
        <p:nvSpPr>
          <p:cNvPr id="5" name="Plassholder for bunntekst 4">
            <a:extLst>
              <a:ext uri="{FF2B5EF4-FFF2-40B4-BE49-F238E27FC236}">
                <a16:creationId xmlns:a16="http://schemas.microsoft.com/office/drawing/2014/main" id="{8B2E62C7-EED9-4BA8-8D17-BC430F39396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53AAE6A-DCD4-4526-B6F4-B25146B0C16C}"/>
              </a:ext>
            </a:extLst>
          </p:cNvPr>
          <p:cNvSpPr>
            <a:spLocks noGrp="1"/>
          </p:cNvSpPr>
          <p:nvPr>
            <p:ph type="sldNum" sz="quarter" idx="12"/>
          </p:nvPr>
        </p:nvSpPr>
        <p:spPr/>
        <p:txBody>
          <a:bodyPr/>
          <a:lstStyle/>
          <a:p>
            <a:fld id="{ADA13E04-CCC3-46B5-B041-F0817D5B4A3F}" type="slidenum">
              <a:rPr lang="nb-NO" smtClean="0"/>
              <a:t>‹#›</a:t>
            </a:fld>
            <a:endParaRPr lang="nb-NO"/>
          </a:p>
        </p:txBody>
      </p:sp>
    </p:spTree>
    <p:extLst>
      <p:ext uri="{BB962C8B-B14F-4D97-AF65-F5344CB8AC3E}">
        <p14:creationId xmlns:p14="http://schemas.microsoft.com/office/powerpoint/2010/main" val="3576996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F63666-5839-46D6-8E16-015DDBBB8803}"/>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584A5C26-18D8-485D-9D4F-D1C88DFC40F6}"/>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AE00EE9-BB2E-44D2-9213-BF09D560AC76}"/>
              </a:ext>
            </a:extLst>
          </p:cNvPr>
          <p:cNvSpPr>
            <a:spLocks noGrp="1"/>
          </p:cNvSpPr>
          <p:nvPr>
            <p:ph type="dt" sz="half" idx="10"/>
          </p:nvPr>
        </p:nvSpPr>
        <p:spPr/>
        <p:txBody>
          <a:bodyPr/>
          <a:lstStyle/>
          <a:p>
            <a:fld id="{C8F14FCA-E4AA-42EC-B727-3C2CCA569734}" type="datetimeFigureOut">
              <a:rPr lang="nb-NO" smtClean="0"/>
              <a:t>23.11.2020</a:t>
            </a:fld>
            <a:endParaRPr lang="nb-NO"/>
          </a:p>
        </p:txBody>
      </p:sp>
      <p:sp>
        <p:nvSpPr>
          <p:cNvPr id="5" name="Plassholder for bunntekst 4">
            <a:extLst>
              <a:ext uri="{FF2B5EF4-FFF2-40B4-BE49-F238E27FC236}">
                <a16:creationId xmlns:a16="http://schemas.microsoft.com/office/drawing/2014/main" id="{DF73F95E-249F-4C75-9978-783A3D6D114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E7DBBEB-B189-4402-9D2B-A733EA6C4B92}"/>
              </a:ext>
            </a:extLst>
          </p:cNvPr>
          <p:cNvSpPr>
            <a:spLocks noGrp="1"/>
          </p:cNvSpPr>
          <p:nvPr>
            <p:ph type="sldNum" sz="quarter" idx="12"/>
          </p:nvPr>
        </p:nvSpPr>
        <p:spPr/>
        <p:txBody>
          <a:bodyPr/>
          <a:lstStyle/>
          <a:p>
            <a:fld id="{ADA13E04-CCC3-46B5-B041-F0817D5B4A3F}" type="slidenum">
              <a:rPr lang="nb-NO" smtClean="0"/>
              <a:t>‹#›</a:t>
            </a:fld>
            <a:endParaRPr lang="nb-NO"/>
          </a:p>
        </p:txBody>
      </p:sp>
    </p:spTree>
    <p:extLst>
      <p:ext uri="{BB962C8B-B14F-4D97-AF65-F5344CB8AC3E}">
        <p14:creationId xmlns:p14="http://schemas.microsoft.com/office/powerpoint/2010/main" val="2688394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CDF6963A-C0E5-4439-91F6-CFA13171DC46}"/>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1CA25C67-E90C-4A35-B485-6FCEA14A8BFF}"/>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7B33E1D-7BD2-40C6-90F2-B20976EC6BDE}"/>
              </a:ext>
            </a:extLst>
          </p:cNvPr>
          <p:cNvSpPr>
            <a:spLocks noGrp="1"/>
          </p:cNvSpPr>
          <p:nvPr>
            <p:ph type="dt" sz="half" idx="10"/>
          </p:nvPr>
        </p:nvSpPr>
        <p:spPr/>
        <p:txBody>
          <a:bodyPr/>
          <a:lstStyle/>
          <a:p>
            <a:fld id="{C8F14FCA-E4AA-42EC-B727-3C2CCA569734}" type="datetimeFigureOut">
              <a:rPr lang="nb-NO" smtClean="0"/>
              <a:t>23.11.2020</a:t>
            </a:fld>
            <a:endParaRPr lang="nb-NO"/>
          </a:p>
        </p:txBody>
      </p:sp>
      <p:sp>
        <p:nvSpPr>
          <p:cNvPr id="5" name="Plassholder for bunntekst 4">
            <a:extLst>
              <a:ext uri="{FF2B5EF4-FFF2-40B4-BE49-F238E27FC236}">
                <a16:creationId xmlns:a16="http://schemas.microsoft.com/office/drawing/2014/main" id="{DAA10E95-1D1C-43C8-85DA-B396836BD3B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4561694-E5B9-4F2A-AC22-6BB0C166E6B6}"/>
              </a:ext>
            </a:extLst>
          </p:cNvPr>
          <p:cNvSpPr>
            <a:spLocks noGrp="1"/>
          </p:cNvSpPr>
          <p:nvPr>
            <p:ph type="sldNum" sz="quarter" idx="12"/>
          </p:nvPr>
        </p:nvSpPr>
        <p:spPr/>
        <p:txBody>
          <a:bodyPr/>
          <a:lstStyle/>
          <a:p>
            <a:fld id="{ADA13E04-CCC3-46B5-B041-F0817D5B4A3F}" type="slidenum">
              <a:rPr lang="nb-NO" smtClean="0"/>
              <a:t>‹#›</a:t>
            </a:fld>
            <a:endParaRPr lang="nb-NO"/>
          </a:p>
        </p:txBody>
      </p:sp>
    </p:spTree>
    <p:extLst>
      <p:ext uri="{BB962C8B-B14F-4D97-AF65-F5344CB8AC3E}">
        <p14:creationId xmlns:p14="http://schemas.microsoft.com/office/powerpoint/2010/main" val="429326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03EDEDB-D466-41EC-AA8A-D58401F73878}"/>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24A8249C-9181-4AC7-8EB1-DE177CD55D47}"/>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75E0C61-6224-4994-B304-3591B7A39780}"/>
              </a:ext>
            </a:extLst>
          </p:cNvPr>
          <p:cNvSpPr>
            <a:spLocks noGrp="1"/>
          </p:cNvSpPr>
          <p:nvPr>
            <p:ph type="dt" sz="half" idx="10"/>
          </p:nvPr>
        </p:nvSpPr>
        <p:spPr/>
        <p:txBody>
          <a:bodyPr/>
          <a:lstStyle/>
          <a:p>
            <a:fld id="{C8F14FCA-E4AA-42EC-B727-3C2CCA569734}" type="datetimeFigureOut">
              <a:rPr lang="nb-NO" smtClean="0"/>
              <a:t>23.11.2020</a:t>
            </a:fld>
            <a:endParaRPr lang="nb-NO"/>
          </a:p>
        </p:txBody>
      </p:sp>
      <p:sp>
        <p:nvSpPr>
          <p:cNvPr id="5" name="Plassholder for bunntekst 4">
            <a:extLst>
              <a:ext uri="{FF2B5EF4-FFF2-40B4-BE49-F238E27FC236}">
                <a16:creationId xmlns:a16="http://schemas.microsoft.com/office/drawing/2014/main" id="{08ABA11D-B3D4-40B5-8E94-379904F6AC4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0C1F4B3-94F8-451A-ABF1-47E98217471D}"/>
              </a:ext>
            </a:extLst>
          </p:cNvPr>
          <p:cNvSpPr>
            <a:spLocks noGrp="1"/>
          </p:cNvSpPr>
          <p:nvPr>
            <p:ph type="sldNum" sz="quarter" idx="12"/>
          </p:nvPr>
        </p:nvSpPr>
        <p:spPr/>
        <p:txBody>
          <a:bodyPr/>
          <a:lstStyle/>
          <a:p>
            <a:fld id="{ADA13E04-CCC3-46B5-B041-F0817D5B4A3F}" type="slidenum">
              <a:rPr lang="nb-NO" smtClean="0"/>
              <a:t>‹#›</a:t>
            </a:fld>
            <a:endParaRPr lang="nb-NO"/>
          </a:p>
        </p:txBody>
      </p:sp>
    </p:spTree>
    <p:extLst>
      <p:ext uri="{BB962C8B-B14F-4D97-AF65-F5344CB8AC3E}">
        <p14:creationId xmlns:p14="http://schemas.microsoft.com/office/powerpoint/2010/main" val="108394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0671F1A-0310-47DF-BBA2-84471965AD74}"/>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AB0DF5F1-FF0B-49FD-9B49-3055FD59D1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6273C616-8770-41D0-BC86-AEB46E0FD65D}"/>
              </a:ext>
            </a:extLst>
          </p:cNvPr>
          <p:cNvSpPr>
            <a:spLocks noGrp="1"/>
          </p:cNvSpPr>
          <p:nvPr>
            <p:ph type="dt" sz="half" idx="10"/>
          </p:nvPr>
        </p:nvSpPr>
        <p:spPr/>
        <p:txBody>
          <a:bodyPr/>
          <a:lstStyle/>
          <a:p>
            <a:fld id="{C8F14FCA-E4AA-42EC-B727-3C2CCA569734}" type="datetimeFigureOut">
              <a:rPr lang="nb-NO" smtClean="0"/>
              <a:t>23.11.2020</a:t>
            </a:fld>
            <a:endParaRPr lang="nb-NO"/>
          </a:p>
        </p:txBody>
      </p:sp>
      <p:sp>
        <p:nvSpPr>
          <p:cNvPr id="5" name="Plassholder for bunntekst 4">
            <a:extLst>
              <a:ext uri="{FF2B5EF4-FFF2-40B4-BE49-F238E27FC236}">
                <a16:creationId xmlns:a16="http://schemas.microsoft.com/office/drawing/2014/main" id="{1666C91A-22BA-4E15-89A4-5FEF00DFBA1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8BD675D-22D0-463F-A457-B4293FDEBF84}"/>
              </a:ext>
            </a:extLst>
          </p:cNvPr>
          <p:cNvSpPr>
            <a:spLocks noGrp="1"/>
          </p:cNvSpPr>
          <p:nvPr>
            <p:ph type="sldNum" sz="quarter" idx="12"/>
          </p:nvPr>
        </p:nvSpPr>
        <p:spPr/>
        <p:txBody>
          <a:bodyPr/>
          <a:lstStyle/>
          <a:p>
            <a:fld id="{ADA13E04-CCC3-46B5-B041-F0817D5B4A3F}" type="slidenum">
              <a:rPr lang="nb-NO" smtClean="0"/>
              <a:t>‹#›</a:t>
            </a:fld>
            <a:endParaRPr lang="nb-NO"/>
          </a:p>
        </p:txBody>
      </p:sp>
    </p:spTree>
    <p:extLst>
      <p:ext uri="{BB962C8B-B14F-4D97-AF65-F5344CB8AC3E}">
        <p14:creationId xmlns:p14="http://schemas.microsoft.com/office/powerpoint/2010/main" val="3588181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F7D7AE-E6AC-449F-8769-B99424B4458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3564E02-A51E-4C43-9F3C-01471537F8CF}"/>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21D9E488-D126-4D8A-AD2F-609717E92922}"/>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8B8727C1-9EDE-4A31-A183-CB5503B4FDAF}"/>
              </a:ext>
            </a:extLst>
          </p:cNvPr>
          <p:cNvSpPr>
            <a:spLocks noGrp="1"/>
          </p:cNvSpPr>
          <p:nvPr>
            <p:ph type="dt" sz="half" idx="10"/>
          </p:nvPr>
        </p:nvSpPr>
        <p:spPr/>
        <p:txBody>
          <a:bodyPr/>
          <a:lstStyle/>
          <a:p>
            <a:fld id="{C8F14FCA-E4AA-42EC-B727-3C2CCA569734}" type="datetimeFigureOut">
              <a:rPr lang="nb-NO" smtClean="0"/>
              <a:t>23.11.2020</a:t>
            </a:fld>
            <a:endParaRPr lang="nb-NO"/>
          </a:p>
        </p:txBody>
      </p:sp>
      <p:sp>
        <p:nvSpPr>
          <p:cNvPr id="6" name="Plassholder for bunntekst 5">
            <a:extLst>
              <a:ext uri="{FF2B5EF4-FFF2-40B4-BE49-F238E27FC236}">
                <a16:creationId xmlns:a16="http://schemas.microsoft.com/office/drawing/2014/main" id="{7EA70FE8-71CF-4C86-B84D-3B5BE0EA586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10633F0-31C6-4A82-AE33-EDEFF71E75ED}"/>
              </a:ext>
            </a:extLst>
          </p:cNvPr>
          <p:cNvSpPr>
            <a:spLocks noGrp="1"/>
          </p:cNvSpPr>
          <p:nvPr>
            <p:ph type="sldNum" sz="quarter" idx="12"/>
          </p:nvPr>
        </p:nvSpPr>
        <p:spPr/>
        <p:txBody>
          <a:bodyPr/>
          <a:lstStyle/>
          <a:p>
            <a:fld id="{ADA13E04-CCC3-46B5-B041-F0817D5B4A3F}" type="slidenum">
              <a:rPr lang="nb-NO" smtClean="0"/>
              <a:t>‹#›</a:t>
            </a:fld>
            <a:endParaRPr lang="nb-NO"/>
          </a:p>
        </p:txBody>
      </p:sp>
    </p:spTree>
    <p:extLst>
      <p:ext uri="{BB962C8B-B14F-4D97-AF65-F5344CB8AC3E}">
        <p14:creationId xmlns:p14="http://schemas.microsoft.com/office/powerpoint/2010/main" val="260158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4ADEE4A-999A-4EA0-B11F-DF72A1EA6A47}"/>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052ECC27-D3FC-476F-B008-B916C3EBB1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A60B49BE-13CB-46BC-874C-6A69209364F4}"/>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31585AF6-57AD-44E7-8858-2262804C59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8D6A5FC0-D39A-4E13-A888-88197271CDB9}"/>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1C2AD52C-3E75-4430-8152-50EC54981EB9}"/>
              </a:ext>
            </a:extLst>
          </p:cNvPr>
          <p:cNvSpPr>
            <a:spLocks noGrp="1"/>
          </p:cNvSpPr>
          <p:nvPr>
            <p:ph type="dt" sz="half" idx="10"/>
          </p:nvPr>
        </p:nvSpPr>
        <p:spPr/>
        <p:txBody>
          <a:bodyPr/>
          <a:lstStyle/>
          <a:p>
            <a:fld id="{C8F14FCA-E4AA-42EC-B727-3C2CCA569734}" type="datetimeFigureOut">
              <a:rPr lang="nb-NO" smtClean="0"/>
              <a:t>23.11.2020</a:t>
            </a:fld>
            <a:endParaRPr lang="nb-NO"/>
          </a:p>
        </p:txBody>
      </p:sp>
      <p:sp>
        <p:nvSpPr>
          <p:cNvPr id="8" name="Plassholder for bunntekst 7">
            <a:extLst>
              <a:ext uri="{FF2B5EF4-FFF2-40B4-BE49-F238E27FC236}">
                <a16:creationId xmlns:a16="http://schemas.microsoft.com/office/drawing/2014/main" id="{225DFAD0-CCA5-497B-86DA-8E6FA28BDC11}"/>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E38B7E82-4953-4234-8D63-D682CE5C3691}"/>
              </a:ext>
            </a:extLst>
          </p:cNvPr>
          <p:cNvSpPr>
            <a:spLocks noGrp="1"/>
          </p:cNvSpPr>
          <p:nvPr>
            <p:ph type="sldNum" sz="quarter" idx="12"/>
          </p:nvPr>
        </p:nvSpPr>
        <p:spPr/>
        <p:txBody>
          <a:bodyPr/>
          <a:lstStyle/>
          <a:p>
            <a:fld id="{ADA13E04-CCC3-46B5-B041-F0817D5B4A3F}" type="slidenum">
              <a:rPr lang="nb-NO" smtClean="0"/>
              <a:t>‹#›</a:t>
            </a:fld>
            <a:endParaRPr lang="nb-NO"/>
          </a:p>
        </p:txBody>
      </p:sp>
    </p:spTree>
    <p:extLst>
      <p:ext uri="{BB962C8B-B14F-4D97-AF65-F5344CB8AC3E}">
        <p14:creationId xmlns:p14="http://schemas.microsoft.com/office/powerpoint/2010/main" val="47486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9C31F7-F9BB-4863-A78A-50FBAC2FCDF2}"/>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DB0E8FD4-9F1A-4953-BAFE-F8422F899150}"/>
              </a:ext>
            </a:extLst>
          </p:cNvPr>
          <p:cNvSpPr>
            <a:spLocks noGrp="1"/>
          </p:cNvSpPr>
          <p:nvPr>
            <p:ph type="dt" sz="half" idx="10"/>
          </p:nvPr>
        </p:nvSpPr>
        <p:spPr/>
        <p:txBody>
          <a:bodyPr/>
          <a:lstStyle/>
          <a:p>
            <a:fld id="{C8F14FCA-E4AA-42EC-B727-3C2CCA569734}" type="datetimeFigureOut">
              <a:rPr lang="nb-NO" smtClean="0"/>
              <a:t>23.11.2020</a:t>
            </a:fld>
            <a:endParaRPr lang="nb-NO"/>
          </a:p>
        </p:txBody>
      </p:sp>
      <p:sp>
        <p:nvSpPr>
          <p:cNvPr id="4" name="Plassholder for bunntekst 3">
            <a:extLst>
              <a:ext uri="{FF2B5EF4-FFF2-40B4-BE49-F238E27FC236}">
                <a16:creationId xmlns:a16="http://schemas.microsoft.com/office/drawing/2014/main" id="{DDE1DDC4-AF7E-4626-B7E0-85D538149B61}"/>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572613CC-A76E-44B6-8C81-06E5E5D54BBA}"/>
              </a:ext>
            </a:extLst>
          </p:cNvPr>
          <p:cNvSpPr>
            <a:spLocks noGrp="1"/>
          </p:cNvSpPr>
          <p:nvPr>
            <p:ph type="sldNum" sz="quarter" idx="12"/>
          </p:nvPr>
        </p:nvSpPr>
        <p:spPr/>
        <p:txBody>
          <a:bodyPr/>
          <a:lstStyle/>
          <a:p>
            <a:fld id="{ADA13E04-CCC3-46B5-B041-F0817D5B4A3F}" type="slidenum">
              <a:rPr lang="nb-NO" smtClean="0"/>
              <a:t>‹#›</a:t>
            </a:fld>
            <a:endParaRPr lang="nb-NO"/>
          </a:p>
        </p:txBody>
      </p:sp>
    </p:spTree>
    <p:extLst>
      <p:ext uri="{BB962C8B-B14F-4D97-AF65-F5344CB8AC3E}">
        <p14:creationId xmlns:p14="http://schemas.microsoft.com/office/powerpoint/2010/main" val="3124499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67D4B076-A4FC-4EDB-9FE2-64A004F12174}"/>
              </a:ext>
            </a:extLst>
          </p:cNvPr>
          <p:cNvSpPr>
            <a:spLocks noGrp="1"/>
          </p:cNvSpPr>
          <p:nvPr>
            <p:ph type="dt" sz="half" idx="10"/>
          </p:nvPr>
        </p:nvSpPr>
        <p:spPr/>
        <p:txBody>
          <a:bodyPr/>
          <a:lstStyle/>
          <a:p>
            <a:fld id="{C8F14FCA-E4AA-42EC-B727-3C2CCA569734}" type="datetimeFigureOut">
              <a:rPr lang="nb-NO" smtClean="0"/>
              <a:t>23.11.2020</a:t>
            </a:fld>
            <a:endParaRPr lang="nb-NO"/>
          </a:p>
        </p:txBody>
      </p:sp>
      <p:sp>
        <p:nvSpPr>
          <p:cNvPr id="3" name="Plassholder for bunntekst 2">
            <a:extLst>
              <a:ext uri="{FF2B5EF4-FFF2-40B4-BE49-F238E27FC236}">
                <a16:creationId xmlns:a16="http://schemas.microsoft.com/office/drawing/2014/main" id="{2AD0CD94-1D9D-45E4-B9F6-816FF8E1EF81}"/>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64E1E8C8-1EC6-4276-AB62-7E2ABCAEB441}"/>
              </a:ext>
            </a:extLst>
          </p:cNvPr>
          <p:cNvSpPr>
            <a:spLocks noGrp="1"/>
          </p:cNvSpPr>
          <p:nvPr>
            <p:ph type="sldNum" sz="quarter" idx="12"/>
          </p:nvPr>
        </p:nvSpPr>
        <p:spPr/>
        <p:txBody>
          <a:bodyPr/>
          <a:lstStyle/>
          <a:p>
            <a:fld id="{ADA13E04-CCC3-46B5-B041-F0817D5B4A3F}" type="slidenum">
              <a:rPr lang="nb-NO" smtClean="0"/>
              <a:t>‹#›</a:t>
            </a:fld>
            <a:endParaRPr lang="nb-NO"/>
          </a:p>
        </p:txBody>
      </p:sp>
    </p:spTree>
    <p:extLst>
      <p:ext uri="{BB962C8B-B14F-4D97-AF65-F5344CB8AC3E}">
        <p14:creationId xmlns:p14="http://schemas.microsoft.com/office/powerpoint/2010/main" val="2535887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A55DFC-168B-48D1-B0C5-110409E0CCE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B2B7D532-3754-4660-ACB6-0B96B91D89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4E5B4E9C-A8B0-48D6-99E5-3EC357D7C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9BFA4DA1-2236-44DA-9E0A-64A99D8E290E}"/>
              </a:ext>
            </a:extLst>
          </p:cNvPr>
          <p:cNvSpPr>
            <a:spLocks noGrp="1"/>
          </p:cNvSpPr>
          <p:nvPr>
            <p:ph type="dt" sz="half" idx="10"/>
          </p:nvPr>
        </p:nvSpPr>
        <p:spPr/>
        <p:txBody>
          <a:bodyPr/>
          <a:lstStyle/>
          <a:p>
            <a:fld id="{C8F14FCA-E4AA-42EC-B727-3C2CCA569734}" type="datetimeFigureOut">
              <a:rPr lang="nb-NO" smtClean="0"/>
              <a:t>23.11.2020</a:t>
            </a:fld>
            <a:endParaRPr lang="nb-NO"/>
          </a:p>
        </p:txBody>
      </p:sp>
      <p:sp>
        <p:nvSpPr>
          <p:cNvPr id="6" name="Plassholder for bunntekst 5">
            <a:extLst>
              <a:ext uri="{FF2B5EF4-FFF2-40B4-BE49-F238E27FC236}">
                <a16:creationId xmlns:a16="http://schemas.microsoft.com/office/drawing/2014/main" id="{A46DB2B4-F3D8-4519-A88B-1CFD743CAACB}"/>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859232FF-E25F-4F90-91B6-ECEBE0979C2D}"/>
              </a:ext>
            </a:extLst>
          </p:cNvPr>
          <p:cNvSpPr>
            <a:spLocks noGrp="1"/>
          </p:cNvSpPr>
          <p:nvPr>
            <p:ph type="sldNum" sz="quarter" idx="12"/>
          </p:nvPr>
        </p:nvSpPr>
        <p:spPr/>
        <p:txBody>
          <a:bodyPr/>
          <a:lstStyle/>
          <a:p>
            <a:fld id="{ADA13E04-CCC3-46B5-B041-F0817D5B4A3F}" type="slidenum">
              <a:rPr lang="nb-NO" smtClean="0"/>
              <a:t>‹#›</a:t>
            </a:fld>
            <a:endParaRPr lang="nb-NO"/>
          </a:p>
        </p:txBody>
      </p:sp>
    </p:spTree>
    <p:extLst>
      <p:ext uri="{BB962C8B-B14F-4D97-AF65-F5344CB8AC3E}">
        <p14:creationId xmlns:p14="http://schemas.microsoft.com/office/powerpoint/2010/main" val="3065062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1E56EB-D6DF-4CA9-836C-B08FAEE78CB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201BE5CA-2F4C-4729-AD1E-BA953B426B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6ED560AD-9EC1-4359-9044-B3FD5698E1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36420341-6E33-438E-A061-2FB2815A424A}"/>
              </a:ext>
            </a:extLst>
          </p:cNvPr>
          <p:cNvSpPr>
            <a:spLocks noGrp="1"/>
          </p:cNvSpPr>
          <p:nvPr>
            <p:ph type="dt" sz="half" idx="10"/>
          </p:nvPr>
        </p:nvSpPr>
        <p:spPr/>
        <p:txBody>
          <a:bodyPr/>
          <a:lstStyle/>
          <a:p>
            <a:fld id="{C8F14FCA-E4AA-42EC-B727-3C2CCA569734}" type="datetimeFigureOut">
              <a:rPr lang="nb-NO" smtClean="0"/>
              <a:t>23.11.2020</a:t>
            </a:fld>
            <a:endParaRPr lang="nb-NO"/>
          </a:p>
        </p:txBody>
      </p:sp>
      <p:sp>
        <p:nvSpPr>
          <p:cNvPr id="6" name="Plassholder for bunntekst 5">
            <a:extLst>
              <a:ext uri="{FF2B5EF4-FFF2-40B4-BE49-F238E27FC236}">
                <a16:creationId xmlns:a16="http://schemas.microsoft.com/office/drawing/2014/main" id="{0FC206C9-D346-4A59-809D-552DAAAACA3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2B6397C-D11C-4441-A1B3-26DB44036686}"/>
              </a:ext>
            </a:extLst>
          </p:cNvPr>
          <p:cNvSpPr>
            <a:spLocks noGrp="1"/>
          </p:cNvSpPr>
          <p:nvPr>
            <p:ph type="sldNum" sz="quarter" idx="12"/>
          </p:nvPr>
        </p:nvSpPr>
        <p:spPr/>
        <p:txBody>
          <a:bodyPr/>
          <a:lstStyle/>
          <a:p>
            <a:fld id="{ADA13E04-CCC3-46B5-B041-F0817D5B4A3F}" type="slidenum">
              <a:rPr lang="nb-NO" smtClean="0"/>
              <a:t>‹#›</a:t>
            </a:fld>
            <a:endParaRPr lang="nb-NO"/>
          </a:p>
        </p:txBody>
      </p:sp>
    </p:spTree>
    <p:extLst>
      <p:ext uri="{BB962C8B-B14F-4D97-AF65-F5344CB8AC3E}">
        <p14:creationId xmlns:p14="http://schemas.microsoft.com/office/powerpoint/2010/main" val="1686101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77F68819-69C5-4120-8208-9AF30C4B76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30C60DE6-B50A-4832-BCFE-678A041501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904753F-24ED-4EE9-839F-8056B87E82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14FCA-E4AA-42EC-B727-3C2CCA569734}" type="datetimeFigureOut">
              <a:rPr lang="nb-NO" smtClean="0"/>
              <a:t>23.11.2020</a:t>
            </a:fld>
            <a:endParaRPr lang="nb-NO"/>
          </a:p>
        </p:txBody>
      </p:sp>
      <p:sp>
        <p:nvSpPr>
          <p:cNvPr id="5" name="Plassholder for bunntekst 4">
            <a:extLst>
              <a:ext uri="{FF2B5EF4-FFF2-40B4-BE49-F238E27FC236}">
                <a16:creationId xmlns:a16="http://schemas.microsoft.com/office/drawing/2014/main" id="{31E690D6-E60F-4B92-9C67-B0EAF26A55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D6CAC877-2584-453E-904D-031A9756AF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A13E04-CCC3-46B5-B041-F0817D5B4A3F}" type="slidenum">
              <a:rPr lang="nb-NO" smtClean="0"/>
              <a:t>‹#›</a:t>
            </a:fld>
            <a:endParaRPr lang="nb-NO"/>
          </a:p>
        </p:txBody>
      </p:sp>
    </p:spTree>
    <p:extLst>
      <p:ext uri="{BB962C8B-B14F-4D97-AF65-F5344CB8AC3E}">
        <p14:creationId xmlns:p14="http://schemas.microsoft.com/office/powerpoint/2010/main" val="335752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09D040E-BC08-492D-AED4-3C83FDCF64F0}"/>
              </a:ext>
            </a:extLst>
          </p:cNvPr>
          <p:cNvSpPr>
            <a:spLocks noGrp="1"/>
          </p:cNvSpPr>
          <p:nvPr>
            <p:ph type="ctrTitle"/>
          </p:nvPr>
        </p:nvSpPr>
        <p:spPr/>
        <p:txBody>
          <a:bodyPr/>
          <a:lstStyle/>
          <a:p>
            <a:r>
              <a:rPr lang="nb-NO" dirty="0"/>
              <a:t>Forventninger til elevrollen</a:t>
            </a:r>
            <a:br>
              <a:rPr lang="nb-NO" dirty="0"/>
            </a:br>
            <a:r>
              <a:rPr lang="nb-NO" dirty="0"/>
              <a:t>i skoleorganisasjonen</a:t>
            </a:r>
          </a:p>
        </p:txBody>
      </p:sp>
      <p:sp>
        <p:nvSpPr>
          <p:cNvPr id="3" name="Undertittel 2">
            <a:extLst>
              <a:ext uri="{FF2B5EF4-FFF2-40B4-BE49-F238E27FC236}">
                <a16:creationId xmlns:a16="http://schemas.microsoft.com/office/drawing/2014/main" id="{235026A8-39C9-4541-BB4E-03A2A608B061}"/>
              </a:ext>
            </a:extLst>
          </p:cNvPr>
          <p:cNvSpPr>
            <a:spLocks noGrp="1"/>
          </p:cNvSpPr>
          <p:nvPr>
            <p:ph type="subTitle" idx="1"/>
          </p:nvPr>
        </p:nvSpPr>
        <p:spPr/>
        <p:txBody>
          <a:bodyPr/>
          <a:lstStyle/>
          <a:p>
            <a:r>
              <a:rPr lang="nb-NO" dirty="0"/>
              <a:t>Elever i ulike skoler møter forskjellige forventninger og i møte med disse forventningene utvikler de sin egen elevrolle</a:t>
            </a:r>
          </a:p>
        </p:txBody>
      </p:sp>
    </p:spTree>
    <p:extLst>
      <p:ext uri="{BB962C8B-B14F-4D97-AF65-F5344CB8AC3E}">
        <p14:creationId xmlns:p14="http://schemas.microsoft.com/office/powerpoint/2010/main" val="2744848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E84E55-DA81-4705-8EF4-15F85DB784A2}"/>
              </a:ext>
            </a:extLst>
          </p:cNvPr>
          <p:cNvSpPr>
            <a:spLocks noGrp="1"/>
          </p:cNvSpPr>
          <p:nvPr>
            <p:ph type="title"/>
          </p:nvPr>
        </p:nvSpPr>
        <p:spPr/>
        <p:txBody>
          <a:bodyPr/>
          <a:lstStyle/>
          <a:p>
            <a:r>
              <a:rPr lang="nb-NO" dirty="0"/>
              <a:t>Dialogcafespørsmål:</a:t>
            </a:r>
          </a:p>
        </p:txBody>
      </p:sp>
      <p:sp>
        <p:nvSpPr>
          <p:cNvPr id="3" name="Plassholder for innhold 2">
            <a:extLst>
              <a:ext uri="{FF2B5EF4-FFF2-40B4-BE49-F238E27FC236}">
                <a16:creationId xmlns:a16="http://schemas.microsoft.com/office/drawing/2014/main" id="{D6268043-BDB9-45A6-8247-DA2B07A6C173}"/>
              </a:ext>
            </a:extLst>
          </p:cNvPr>
          <p:cNvSpPr>
            <a:spLocks noGrp="1"/>
          </p:cNvSpPr>
          <p:nvPr>
            <p:ph idx="1"/>
          </p:nvPr>
        </p:nvSpPr>
        <p:spPr/>
        <p:txBody>
          <a:bodyPr/>
          <a:lstStyle/>
          <a:p>
            <a:r>
              <a:rPr lang="nb-NO" dirty="0"/>
              <a:t>Velg de som passer for dere – se nettsiden</a:t>
            </a:r>
          </a:p>
        </p:txBody>
      </p:sp>
    </p:spTree>
    <p:extLst>
      <p:ext uri="{BB962C8B-B14F-4D97-AF65-F5344CB8AC3E}">
        <p14:creationId xmlns:p14="http://schemas.microsoft.com/office/powerpoint/2010/main" val="2868238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4AFECA-D8D3-4D84-9B04-4545EC8441E6}"/>
              </a:ext>
            </a:extLst>
          </p:cNvPr>
          <p:cNvSpPr>
            <a:spLocks noGrp="1"/>
          </p:cNvSpPr>
          <p:nvPr>
            <p:ph type="title"/>
          </p:nvPr>
        </p:nvSpPr>
        <p:spPr/>
        <p:txBody>
          <a:bodyPr/>
          <a:lstStyle/>
          <a:p>
            <a:r>
              <a:rPr lang="nb-NO" dirty="0"/>
              <a:t>Forventningers betydning</a:t>
            </a:r>
          </a:p>
        </p:txBody>
      </p:sp>
      <p:sp>
        <p:nvSpPr>
          <p:cNvPr id="3" name="Plassholder for innhold 2">
            <a:extLst>
              <a:ext uri="{FF2B5EF4-FFF2-40B4-BE49-F238E27FC236}">
                <a16:creationId xmlns:a16="http://schemas.microsoft.com/office/drawing/2014/main" id="{66A4F36A-9DE0-4FB0-9C0C-C589EF971C75}"/>
              </a:ext>
            </a:extLst>
          </p:cNvPr>
          <p:cNvSpPr>
            <a:spLocks noGrp="1"/>
          </p:cNvSpPr>
          <p:nvPr>
            <p:ph idx="1"/>
          </p:nvPr>
        </p:nvSpPr>
        <p:spPr/>
        <p:txBody>
          <a:bodyPr>
            <a:normAutofit fontScale="92500" lnSpcReduction="10000"/>
          </a:bodyPr>
          <a:lstStyle/>
          <a:p>
            <a:pPr marL="0" indent="0">
              <a:buNone/>
            </a:pPr>
            <a:r>
              <a:rPr lang="nb-NO" dirty="0"/>
              <a:t>Forskning viser at:</a:t>
            </a:r>
          </a:p>
          <a:p>
            <a:r>
              <a:rPr lang="nb-NO" dirty="0"/>
              <a:t>Felles forventninger på tvers av trinn gir en forutsigbarhet for utviklingen av elevrollen – og gjør personalets arbeid enklere</a:t>
            </a:r>
          </a:p>
          <a:p>
            <a:r>
              <a:rPr lang="nb-NO" dirty="0"/>
              <a:t>Felles forventninger for lærere og elever gir muligheter for modellæring og modellering, - felles verdier</a:t>
            </a:r>
          </a:p>
          <a:p>
            <a:r>
              <a:rPr lang="nb-NO" dirty="0"/>
              <a:t>Forventninger og ansvar er nøye knyttet sammen, - hvordan ansvar er fordelt og konkretisert har betydning for inkludering</a:t>
            </a:r>
          </a:p>
          <a:p>
            <a:r>
              <a:rPr lang="nb-NO" dirty="0"/>
              <a:t>Skoler som har tydelige og felles forventninger har mindre utfordringer med atferd</a:t>
            </a:r>
          </a:p>
          <a:p>
            <a:r>
              <a:rPr lang="nb-NO" dirty="0"/>
              <a:t>Det er enklere for personalet og elever å utvikle gode fellesskap når de har felles bevissthet om hva som forventes </a:t>
            </a:r>
            <a:r>
              <a:rPr lang="nb-NO" sz="2200" dirty="0"/>
              <a:t>(Midtsundstad, 2019)</a:t>
            </a:r>
          </a:p>
          <a:p>
            <a:endParaRPr lang="nb-NO" dirty="0"/>
          </a:p>
          <a:p>
            <a:endParaRPr lang="nb-NO" dirty="0"/>
          </a:p>
          <a:p>
            <a:endParaRPr lang="nb-NO" dirty="0"/>
          </a:p>
        </p:txBody>
      </p:sp>
      <p:sp>
        <p:nvSpPr>
          <p:cNvPr id="5" name="Plassholder for lysbildenummer 4">
            <a:extLst>
              <a:ext uri="{FF2B5EF4-FFF2-40B4-BE49-F238E27FC236}">
                <a16:creationId xmlns:a16="http://schemas.microsoft.com/office/drawing/2014/main" id="{70CB18F7-F450-466E-9977-5EE32F0E6326}"/>
              </a:ext>
            </a:extLst>
          </p:cNvPr>
          <p:cNvSpPr>
            <a:spLocks noGrp="1"/>
          </p:cNvSpPr>
          <p:nvPr>
            <p:ph type="sldNum" sz="quarter" idx="12"/>
          </p:nvPr>
        </p:nvSpPr>
        <p:spPr bwMode="auto">
          <a:xfrm>
            <a:off x="7618413" y="6553200"/>
            <a:ext cx="129540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nb-NO"/>
            </a:defPPr>
            <a:lvl1pPr algn="r" rtl="0" fontAlgn="base">
              <a:spcBef>
                <a:spcPct val="0"/>
              </a:spcBef>
              <a:spcAft>
                <a:spcPct val="0"/>
              </a:spcAft>
              <a:defRPr sz="800" kern="1200">
                <a:solidFill>
                  <a:schemeClr val="tx2"/>
                </a:solidFill>
                <a:latin typeface="Verdana" pitchFamily="1" charset="0"/>
                <a:ea typeface="+mn-ea"/>
                <a:cs typeface="+mn-cs"/>
              </a:defRPr>
            </a:lvl1pPr>
            <a:lvl2pPr marL="457200" algn="l" rtl="0" fontAlgn="base">
              <a:spcBef>
                <a:spcPct val="0"/>
              </a:spcBef>
              <a:spcAft>
                <a:spcPct val="0"/>
              </a:spcAft>
              <a:defRPr kern="1200">
                <a:solidFill>
                  <a:schemeClr val="tx1"/>
                </a:solidFill>
                <a:latin typeface="Verdana" pitchFamily="1" charset="0"/>
                <a:ea typeface="+mn-ea"/>
                <a:cs typeface="+mn-cs"/>
              </a:defRPr>
            </a:lvl2pPr>
            <a:lvl3pPr marL="914400" algn="l" rtl="0" fontAlgn="base">
              <a:spcBef>
                <a:spcPct val="0"/>
              </a:spcBef>
              <a:spcAft>
                <a:spcPct val="0"/>
              </a:spcAft>
              <a:defRPr kern="1200">
                <a:solidFill>
                  <a:schemeClr val="tx1"/>
                </a:solidFill>
                <a:latin typeface="Verdana" pitchFamily="1" charset="0"/>
                <a:ea typeface="+mn-ea"/>
                <a:cs typeface="+mn-cs"/>
              </a:defRPr>
            </a:lvl3pPr>
            <a:lvl4pPr marL="1371600" algn="l" rtl="0" fontAlgn="base">
              <a:spcBef>
                <a:spcPct val="0"/>
              </a:spcBef>
              <a:spcAft>
                <a:spcPct val="0"/>
              </a:spcAft>
              <a:defRPr kern="1200">
                <a:solidFill>
                  <a:schemeClr val="tx1"/>
                </a:solidFill>
                <a:latin typeface="Verdana" pitchFamily="1" charset="0"/>
                <a:ea typeface="+mn-ea"/>
                <a:cs typeface="+mn-cs"/>
              </a:defRPr>
            </a:lvl4pPr>
            <a:lvl5pPr marL="1828800" algn="l" rtl="0" fontAlgn="base">
              <a:spcBef>
                <a:spcPct val="0"/>
              </a:spcBef>
              <a:spcAft>
                <a:spcPct val="0"/>
              </a:spcAft>
              <a:defRPr kern="1200">
                <a:solidFill>
                  <a:schemeClr val="tx1"/>
                </a:solidFill>
                <a:latin typeface="Verdana" pitchFamily="1" charset="0"/>
                <a:ea typeface="+mn-ea"/>
                <a:cs typeface="+mn-cs"/>
              </a:defRPr>
            </a:lvl5pPr>
            <a:lvl6pPr marL="2286000" algn="l" defTabSz="914400" rtl="0" eaLnBrk="1" latinLnBrk="0" hangingPunct="1">
              <a:defRPr kern="1200">
                <a:solidFill>
                  <a:schemeClr val="tx1"/>
                </a:solidFill>
                <a:latin typeface="Verdana" pitchFamily="1" charset="0"/>
                <a:ea typeface="+mn-ea"/>
                <a:cs typeface="+mn-cs"/>
              </a:defRPr>
            </a:lvl6pPr>
            <a:lvl7pPr marL="2743200" algn="l" defTabSz="914400" rtl="0" eaLnBrk="1" latinLnBrk="0" hangingPunct="1">
              <a:defRPr kern="1200">
                <a:solidFill>
                  <a:schemeClr val="tx1"/>
                </a:solidFill>
                <a:latin typeface="Verdana" pitchFamily="1" charset="0"/>
                <a:ea typeface="+mn-ea"/>
                <a:cs typeface="+mn-cs"/>
              </a:defRPr>
            </a:lvl7pPr>
            <a:lvl8pPr marL="3200400" algn="l" defTabSz="914400" rtl="0" eaLnBrk="1" latinLnBrk="0" hangingPunct="1">
              <a:defRPr kern="1200">
                <a:solidFill>
                  <a:schemeClr val="tx1"/>
                </a:solidFill>
                <a:latin typeface="Verdana" pitchFamily="1" charset="0"/>
                <a:ea typeface="+mn-ea"/>
                <a:cs typeface="+mn-cs"/>
              </a:defRPr>
            </a:lvl8pPr>
            <a:lvl9pPr marL="3657600" algn="l" defTabSz="914400" rtl="0" eaLnBrk="1" latinLnBrk="0" hangingPunct="1">
              <a:defRPr kern="1200">
                <a:solidFill>
                  <a:schemeClr val="tx1"/>
                </a:solidFill>
                <a:latin typeface="Verdana" pitchFamily="1" charset="0"/>
                <a:ea typeface="+mn-ea"/>
                <a:cs typeface="+mn-cs"/>
              </a:defRPr>
            </a:lvl9pPr>
          </a:lstStyle>
          <a:p>
            <a:fld id="{A7A2E6F4-FC4C-402F-BA82-A29BC0E047B5}" type="slidenum">
              <a:rPr lang="nb-NO" smtClean="0"/>
              <a:pPr/>
              <a:t>2</a:t>
            </a:fld>
            <a:endParaRPr lang="nb-NO"/>
          </a:p>
        </p:txBody>
      </p:sp>
    </p:spTree>
    <p:extLst>
      <p:ext uri="{BB962C8B-B14F-4D97-AF65-F5344CB8AC3E}">
        <p14:creationId xmlns:p14="http://schemas.microsoft.com/office/powerpoint/2010/main" val="319391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lysbildenummer 5"/>
          <p:cNvSpPr>
            <a:spLocks noGrp="1"/>
          </p:cNvSpPr>
          <p:nvPr>
            <p:ph type="sldNum" sz="quarter" idx="4294967295"/>
          </p:nvPr>
        </p:nvSpPr>
        <p:spPr/>
        <p:txBody>
          <a:bodyPr/>
          <a:lstStyle/>
          <a:p>
            <a:fld id="{334AA50A-6833-4B50-B63A-786E4C1831D5}" type="slidenum">
              <a:rPr lang="nb-NO"/>
              <a:pPr/>
              <a:t>3</a:t>
            </a:fld>
            <a:endParaRPr lang="nb-NO"/>
          </a:p>
        </p:txBody>
      </p:sp>
      <p:sp>
        <p:nvSpPr>
          <p:cNvPr id="7170" name="Rectangle 2"/>
          <p:cNvSpPr>
            <a:spLocks noGrp="1" noChangeArrowheads="1"/>
          </p:cNvSpPr>
          <p:nvPr>
            <p:ph type="title"/>
          </p:nvPr>
        </p:nvSpPr>
        <p:spPr>
          <a:xfrm>
            <a:off x="1890838" y="677144"/>
            <a:ext cx="8604290" cy="355947"/>
          </a:xfrm>
        </p:spPr>
        <p:txBody>
          <a:bodyPr>
            <a:normAutofit fontScale="90000"/>
          </a:bodyPr>
          <a:lstStyle/>
          <a:p>
            <a:r>
              <a:rPr lang="nb-NO" sz="2800" b="1" dirty="0"/>
              <a:t>Kunnskapsløftet 2020</a:t>
            </a:r>
            <a:br>
              <a:rPr lang="nb-NO" sz="2800" b="1" dirty="0"/>
            </a:br>
            <a:r>
              <a:rPr lang="nb-NO" sz="2800" b="1" dirty="0"/>
              <a:t>-  forventinger til skolens elevrolle</a:t>
            </a:r>
            <a:br>
              <a:rPr lang="nb-NO" sz="2800" dirty="0"/>
            </a:br>
            <a:r>
              <a:rPr lang="nb-NO" sz="2700" dirty="0"/>
              <a:t>2.1. Sosial læring og utvikling (Overordnet del, s.10)</a:t>
            </a:r>
          </a:p>
        </p:txBody>
      </p:sp>
      <p:sp>
        <p:nvSpPr>
          <p:cNvPr id="7171" name="Rectangle 3"/>
          <p:cNvSpPr>
            <a:spLocks noGrp="1" noChangeArrowheads="1"/>
          </p:cNvSpPr>
          <p:nvPr>
            <p:ph type="body" idx="1"/>
          </p:nvPr>
        </p:nvSpPr>
        <p:spPr>
          <a:xfrm>
            <a:off x="1905001" y="1950720"/>
            <a:ext cx="8532813" cy="4832668"/>
          </a:xfrm>
        </p:spPr>
        <p:txBody>
          <a:bodyPr/>
          <a:lstStyle/>
          <a:p>
            <a:r>
              <a:rPr lang="nb-NO" sz="2400" dirty="0">
                <a:latin typeface="+mn-lt"/>
              </a:rPr>
              <a:t>Skolen skal støtte og bidra til elevenes sosiale læring og utvikling gjennom arbeid med fagene og i skolehverdagen for øvrig</a:t>
            </a:r>
          </a:p>
          <a:p>
            <a:r>
              <a:rPr lang="nb-NO" sz="2400" dirty="0">
                <a:latin typeface="+mn-lt"/>
              </a:rPr>
              <a:t>Faglig læring kan ikke isoleres fra sosial læring</a:t>
            </a:r>
          </a:p>
          <a:p>
            <a:r>
              <a:rPr lang="nb-NO" sz="2400" dirty="0">
                <a:latin typeface="+mn-lt"/>
              </a:rPr>
              <a:t>Alle skal lære å samarbeide, fungere sammen med andre og utvikle evne til medbestemmelse og medansvar</a:t>
            </a:r>
          </a:p>
          <a:p>
            <a:r>
              <a:rPr lang="nb-NO" sz="2400" dirty="0">
                <a:latin typeface="+mn-lt"/>
              </a:rPr>
              <a:t>Slik den enkelte elev bidrar til fellesskapet på skolen, bidrar fellesskapet til den enkeltes trivsel, utvikling og læring</a:t>
            </a:r>
          </a:p>
          <a:p>
            <a:r>
              <a:rPr lang="nb-NO" sz="2400" dirty="0">
                <a:latin typeface="+mn-lt"/>
              </a:rPr>
              <a:t>Elevene må øves i…. lære seg å opptre ansvarlig i alle sammenhenger i og utenfor skolen</a:t>
            </a:r>
          </a:p>
          <a:p>
            <a:endParaRPr lang="nb-NO" dirty="0">
              <a:latin typeface="+mn-lt"/>
            </a:endParaRPr>
          </a:p>
          <a:p>
            <a:endParaRPr lang="nb-NO" dirty="0">
              <a:latin typeface="Verdana" pitchFamily="1" charset="0"/>
            </a:endParaRPr>
          </a:p>
          <a:p>
            <a:pPr marL="0" indent="0">
              <a:buNone/>
            </a:pPr>
            <a:endParaRPr lang="nb-NO" dirty="0"/>
          </a:p>
        </p:txBody>
      </p:sp>
    </p:spTree>
    <p:extLst>
      <p:ext uri="{BB962C8B-B14F-4D97-AF65-F5344CB8AC3E}">
        <p14:creationId xmlns:p14="http://schemas.microsoft.com/office/powerpoint/2010/main" val="315504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906E122-9927-422B-974E-053B236C1DB7}"/>
              </a:ext>
            </a:extLst>
          </p:cNvPr>
          <p:cNvSpPr>
            <a:spLocks noGrp="1"/>
          </p:cNvSpPr>
          <p:nvPr>
            <p:ph type="title"/>
          </p:nvPr>
        </p:nvSpPr>
        <p:spPr/>
        <p:txBody>
          <a:bodyPr/>
          <a:lstStyle/>
          <a:p>
            <a:r>
              <a:rPr lang="nb-NO" kern="0" dirty="0">
                <a:solidFill>
                  <a:srgbClr val="181717"/>
                </a:solidFill>
                <a:latin typeface="Calibri" panose="020F0502020204030204" pitchFamily="34" charset="0"/>
                <a:ea typeface="Calibri" panose="020F0502020204030204" pitchFamily="34" charset="0"/>
              </a:rPr>
              <a:t>To elever på hver sin skole</a:t>
            </a:r>
            <a:br>
              <a:rPr lang="nb-NO" kern="0" dirty="0">
                <a:solidFill>
                  <a:srgbClr val="181717"/>
                </a:solidFill>
                <a:latin typeface="Calibri" panose="020F0502020204030204" pitchFamily="34" charset="0"/>
                <a:ea typeface="Calibri" panose="020F0502020204030204" pitchFamily="34" charset="0"/>
              </a:rPr>
            </a:br>
            <a:endParaRPr lang="nb-NO" dirty="0"/>
          </a:p>
        </p:txBody>
      </p:sp>
      <p:sp>
        <p:nvSpPr>
          <p:cNvPr id="5" name="Plassholder for innhold 4">
            <a:extLst>
              <a:ext uri="{FF2B5EF4-FFF2-40B4-BE49-F238E27FC236}">
                <a16:creationId xmlns:a16="http://schemas.microsoft.com/office/drawing/2014/main" id="{BAF8A3AD-2E95-4E87-AFA3-574FC07C834C}"/>
              </a:ext>
            </a:extLst>
          </p:cNvPr>
          <p:cNvSpPr>
            <a:spLocks noGrp="1"/>
          </p:cNvSpPr>
          <p:nvPr>
            <p:ph sz="half" idx="1"/>
          </p:nvPr>
        </p:nvSpPr>
        <p:spPr>
          <a:xfrm>
            <a:off x="1086678" y="1458930"/>
            <a:ext cx="4933122" cy="4718033"/>
          </a:xfrm>
        </p:spPr>
        <p:txBody>
          <a:bodyPr>
            <a:normAutofit fontScale="77500" lnSpcReduction="20000"/>
          </a:bodyPr>
          <a:lstStyle/>
          <a:p>
            <a:pPr marL="0" indent="0">
              <a:lnSpc>
                <a:spcPct val="110000"/>
              </a:lnSpc>
              <a:buNone/>
            </a:pPr>
            <a:r>
              <a:rPr lang="nb-NO" b="1" dirty="0">
                <a:solidFill>
                  <a:srgbClr val="181717"/>
                </a:solidFill>
                <a:latin typeface="Times New Roman" panose="02020603050405020304" pitchFamily="18" charset="0"/>
                <a:ea typeface="Times New Roman" panose="02020603050405020304" pitchFamily="18" charset="0"/>
              </a:rPr>
              <a:t>Casper</a:t>
            </a:r>
            <a:r>
              <a:rPr lang="nb-NO" dirty="0">
                <a:solidFill>
                  <a:srgbClr val="181717"/>
                </a:solidFill>
                <a:latin typeface="Times New Roman" panose="02020603050405020304" pitchFamily="18" charset="0"/>
                <a:ea typeface="Times New Roman" panose="02020603050405020304" pitchFamily="18" charset="0"/>
              </a:rPr>
              <a:t> vet at når han kommer på </a:t>
            </a:r>
            <a:r>
              <a:rPr lang="nb-NO" dirty="0" err="1">
                <a:solidFill>
                  <a:srgbClr val="181717"/>
                </a:solidFill>
                <a:latin typeface="Times New Roman" panose="02020603050405020304" pitchFamily="18" charset="0"/>
                <a:ea typeface="Times New Roman" panose="02020603050405020304" pitchFamily="18" charset="0"/>
              </a:rPr>
              <a:t>Åstoppen</a:t>
            </a:r>
            <a:r>
              <a:rPr lang="nb-NO" dirty="0">
                <a:solidFill>
                  <a:srgbClr val="181717"/>
                </a:solidFill>
                <a:latin typeface="Times New Roman" panose="02020603050405020304" pitchFamily="18" charset="0"/>
                <a:ea typeface="Times New Roman" panose="02020603050405020304" pitchFamily="18" charset="0"/>
              </a:rPr>
              <a:t> skole, skal han ha gjort leksene og være klar med bøkene på pulten når timen begynner. Alle de andre elevene gjør dette (med noen unntak), og alle lærerne forventer at elevene forholder seg til disse reglene. De vil gjerne at elevene deltar i timene og at de deler sine tanker og meninger i klassen. Casper liker veldig godt diskusjonene i norsk og samfunnsfag. Da bruker de læreboken og det som har skjedd på nyhetene for å diskutere aktuelle hendelser som foregår lokalt, nasjonalt og internasjonalt. </a:t>
            </a:r>
            <a:endParaRPr lang="nb-NO" dirty="0"/>
          </a:p>
        </p:txBody>
      </p:sp>
      <p:sp>
        <p:nvSpPr>
          <p:cNvPr id="6" name="Plassholder for innhold 5">
            <a:extLst>
              <a:ext uri="{FF2B5EF4-FFF2-40B4-BE49-F238E27FC236}">
                <a16:creationId xmlns:a16="http://schemas.microsoft.com/office/drawing/2014/main" id="{F3A43C54-C4C0-442D-942A-23EF0988DCAB}"/>
              </a:ext>
            </a:extLst>
          </p:cNvPr>
          <p:cNvSpPr>
            <a:spLocks noGrp="1"/>
          </p:cNvSpPr>
          <p:nvPr>
            <p:ph sz="half" idx="2"/>
          </p:nvPr>
        </p:nvSpPr>
        <p:spPr>
          <a:xfrm>
            <a:off x="6729573" y="1458930"/>
            <a:ext cx="4624226" cy="4718033"/>
          </a:xfrm>
        </p:spPr>
        <p:txBody>
          <a:bodyPr>
            <a:normAutofit fontScale="77500" lnSpcReduction="20000"/>
          </a:bodyPr>
          <a:lstStyle/>
          <a:p>
            <a:pPr marL="9525" marR="26035" lvl="0" indent="179705" defTabSz="914400" rtl="0" eaLnBrk="1" fontAlgn="auto" latinLnBrk="0" hangingPunct="1">
              <a:lnSpc>
                <a:spcPct val="111000"/>
              </a:lnSpc>
              <a:spcBef>
                <a:spcPts val="0"/>
              </a:spcBef>
              <a:spcAft>
                <a:spcPts val="1840"/>
              </a:spcAft>
              <a:buClrTx/>
              <a:buSzTx/>
              <a:buFontTx/>
              <a:buNone/>
              <a:tabLst/>
              <a:defRPr/>
            </a:pPr>
            <a:r>
              <a:rPr kumimoji="0" lang="nb-NO" b="1" i="0" u="none" strike="noStrike" kern="1200" cap="none" spc="0" normalizeH="0" baseline="0" noProof="0" dirty="0">
                <a:ln>
                  <a:noFill/>
                </a:ln>
                <a:solidFill>
                  <a:srgbClr val="181717"/>
                </a:solidFill>
                <a:effectLst/>
                <a:uLnTx/>
                <a:uFillTx/>
                <a:latin typeface="Times New Roman" panose="02020603050405020304" pitchFamily="18" charset="0"/>
                <a:ea typeface="Times New Roman" panose="02020603050405020304" pitchFamily="18" charset="0"/>
                <a:cs typeface="+mn-cs"/>
              </a:rPr>
              <a:t>Kristian,</a:t>
            </a:r>
            <a:r>
              <a:rPr kumimoji="0" lang="nb-NO" b="0" i="0" u="none" strike="noStrike" kern="1200" cap="none" spc="0" normalizeH="0" baseline="0" noProof="0" dirty="0">
                <a:ln>
                  <a:noFill/>
                </a:ln>
                <a:solidFill>
                  <a:srgbClr val="181717"/>
                </a:solidFill>
                <a:effectLst/>
                <a:uLnTx/>
                <a:uFillTx/>
                <a:latin typeface="Times New Roman" panose="02020603050405020304" pitchFamily="18" charset="0"/>
                <a:ea typeface="Times New Roman" panose="02020603050405020304" pitchFamily="18" charset="0"/>
                <a:cs typeface="+mn-cs"/>
              </a:rPr>
              <a:t> som går på </a:t>
            </a:r>
            <a:r>
              <a:rPr kumimoji="0" lang="nb-NO" b="0" i="0" u="none" strike="noStrike" kern="1200" cap="none" spc="0" normalizeH="0" baseline="0" noProof="0" dirty="0" err="1">
                <a:ln>
                  <a:noFill/>
                </a:ln>
                <a:solidFill>
                  <a:srgbClr val="181717"/>
                </a:solidFill>
                <a:effectLst/>
                <a:uLnTx/>
                <a:uFillTx/>
                <a:latin typeface="Times New Roman" panose="02020603050405020304" pitchFamily="18" charset="0"/>
                <a:ea typeface="Times New Roman" panose="02020603050405020304" pitchFamily="18" charset="0"/>
                <a:cs typeface="+mn-cs"/>
              </a:rPr>
              <a:t>Sandsletta</a:t>
            </a:r>
            <a:r>
              <a:rPr kumimoji="0" lang="nb-NO" b="0" i="0" u="none" strike="noStrike" kern="1200" cap="none" spc="0" normalizeH="0" baseline="0" noProof="0" dirty="0">
                <a:ln>
                  <a:noFill/>
                </a:ln>
                <a:solidFill>
                  <a:srgbClr val="181717"/>
                </a:solidFill>
                <a:effectLst/>
                <a:uLnTx/>
                <a:uFillTx/>
                <a:latin typeface="Times New Roman" panose="02020603050405020304" pitchFamily="18" charset="0"/>
                <a:ea typeface="Times New Roman" panose="02020603050405020304" pitchFamily="18" charset="0"/>
                <a:cs typeface="+mn-cs"/>
              </a:rPr>
              <a:t> skole, vet også hva som forventes når han kommer på skolen. Han må sitte stille på pulten og vente til læreren sier hva de skal gjøre. Han vet veldig godt at hvis han bråker eller ikke leverer innen fristene, ringer læreren til foreldrene. De fleste elevene i klassen gjør det læreren sier, men noen av dem er stadig på gangen for å ta en prat med læreren. Kristian vet at læreren vil at alle elevene skal rekke opp hånda når han stiller spørsmål, og at det er viktig å svare riktig </a:t>
            </a:r>
            <a:r>
              <a:rPr lang="nb-NO" sz="1500" dirty="0"/>
              <a:t>(Midtsundstad, 2019).</a:t>
            </a:r>
          </a:p>
        </p:txBody>
      </p:sp>
      <p:sp>
        <p:nvSpPr>
          <p:cNvPr id="3" name="TekstSylinder 2">
            <a:extLst>
              <a:ext uri="{FF2B5EF4-FFF2-40B4-BE49-F238E27FC236}">
                <a16:creationId xmlns:a16="http://schemas.microsoft.com/office/drawing/2014/main" id="{50ED1765-0CC4-4A3D-B319-752BAEF41621}"/>
              </a:ext>
            </a:extLst>
          </p:cNvPr>
          <p:cNvSpPr txBox="1"/>
          <p:nvPr/>
        </p:nvSpPr>
        <p:spPr>
          <a:xfrm>
            <a:off x="1086678" y="5974080"/>
            <a:ext cx="5933882" cy="707886"/>
          </a:xfrm>
          <a:prstGeom prst="rect">
            <a:avLst/>
          </a:prstGeom>
          <a:noFill/>
        </p:spPr>
        <p:txBody>
          <a:bodyPr wrap="square" rtlCol="0">
            <a:spAutoFit/>
          </a:bodyPr>
          <a:lstStyle/>
          <a:p>
            <a:r>
              <a:rPr lang="nb-NO" sz="2000" dirty="0"/>
              <a:t>Hva er forskjellen på forventningene til elevrollen på de to skolene?</a:t>
            </a:r>
          </a:p>
        </p:txBody>
      </p:sp>
    </p:spTree>
    <p:extLst>
      <p:ext uri="{BB962C8B-B14F-4D97-AF65-F5344CB8AC3E}">
        <p14:creationId xmlns:p14="http://schemas.microsoft.com/office/powerpoint/2010/main" val="3750869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22"/>
        <p:cNvGrpSpPr/>
        <p:nvPr/>
      </p:nvGrpSpPr>
      <p:grpSpPr>
        <a:xfrm>
          <a:off x="0" y="0"/>
          <a:ext cx="0" cy="0"/>
          <a:chOff x="0" y="0"/>
          <a:chExt cx="0" cy="0"/>
        </a:xfrm>
      </p:grpSpPr>
      <p:sp>
        <p:nvSpPr>
          <p:cNvPr id="324" name="Shape 324"/>
          <p:cNvSpPr txBox="1">
            <a:spLocks noGrp="1"/>
          </p:cNvSpPr>
          <p:nvPr>
            <p:ph type="title"/>
          </p:nvPr>
        </p:nvSpPr>
        <p:spPr>
          <a:xfrm>
            <a:off x="655320" y="365125"/>
            <a:ext cx="5120114" cy="1692794"/>
          </a:xfrm>
          <a:prstGeom prst="rect">
            <a:avLst/>
          </a:prstGeom>
        </p:spPr>
        <p:txBody>
          <a:bodyPr vert="horz" lIns="91425" tIns="45700" rIns="91425" bIns="45700" rtlCol="0" anchorCtr="0">
            <a:normAutofit/>
          </a:bodyPr>
          <a:lstStyle/>
          <a:p>
            <a:pPr>
              <a:spcBef>
                <a:spcPts val="0"/>
              </a:spcBef>
              <a:buClr>
                <a:schemeClr val="dk1"/>
              </a:buClr>
            </a:pPr>
            <a:r>
              <a:rPr lang="nb-NO" sz="3100" dirty="0">
                <a:latin typeface="Verdana"/>
                <a:ea typeface="Verdana"/>
                <a:cs typeface="Verdana"/>
                <a:sym typeface="Verdana"/>
              </a:rPr>
              <a:t>Hvordan utvikles elevrollen? </a:t>
            </a:r>
            <a:endParaRPr lang="nb-NO" sz="3100" dirty="0"/>
          </a:p>
        </p:txBody>
      </p:sp>
      <p:cxnSp>
        <p:nvCxnSpPr>
          <p:cNvPr id="138" name="Straight Arrow Connector 137">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25" name="Shape 325"/>
          <p:cNvSpPr txBox="1">
            <a:spLocks noGrp="1"/>
          </p:cNvSpPr>
          <p:nvPr>
            <p:ph type="body" idx="1"/>
          </p:nvPr>
        </p:nvSpPr>
        <p:spPr>
          <a:xfrm>
            <a:off x="655320" y="2575034"/>
            <a:ext cx="10916919" cy="3462228"/>
          </a:xfrm>
          <a:prstGeom prst="rect">
            <a:avLst/>
          </a:prstGeom>
        </p:spPr>
        <p:txBody>
          <a:bodyPr vert="horz" lIns="91425" tIns="45700" rIns="91425" bIns="45700" rtlCol="0" anchorCtr="0">
            <a:normAutofit/>
          </a:bodyPr>
          <a:lstStyle/>
          <a:p>
            <a:pPr marL="176213" indent="-176213">
              <a:spcBef>
                <a:spcPts val="400"/>
              </a:spcBef>
              <a:buClr>
                <a:schemeClr val="dk1"/>
              </a:buClr>
              <a:buSzPts val="1500"/>
              <a:buFont typeface="Verdana"/>
              <a:buChar char="•"/>
            </a:pPr>
            <a:r>
              <a:rPr lang="nb-NO" sz="2000" dirty="0">
                <a:latin typeface="Verdana"/>
                <a:ea typeface="Verdana"/>
                <a:cs typeface="Verdana"/>
                <a:sym typeface="Verdana"/>
              </a:rPr>
              <a:t>Elever kan utvikle sin rolle i forhold til forventninger om kreativitet og selvstendighet eller til lydighet og riktige svar</a:t>
            </a:r>
          </a:p>
          <a:p>
            <a:pPr marL="176213" indent="-176213">
              <a:spcBef>
                <a:spcPts val="400"/>
              </a:spcBef>
              <a:buClr>
                <a:schemeClr val="dk1"/>
              </a:buClr>
              <a:buSzPts val="1500"/>
              <a:buFont typeface="Verdana"/>
              <a:buChar char="•"/>
            </a:pPr>
            <a:endParaRPr lang="nb-NO" sz="2000" dirty="0">
              <a:latin typeface="Verdana"/>
              <a:ea typeface="Verdana"/>
              <a:cs typeface="Verdana"/>
              <a:sym typeface="Verdana"/>
            </a:endParaRPr>
          </a:p>
          <a:p>
            <a:pPr marL="176213" indent="-176213">
              <a:spcBef>
                <a:spcPts val="400"/>
              </a:spcBef>
              <a:buClr>
                <a:schemeClr val="dk1"/>
              </a:buClr>
              <a:buSzPts val="1500"/>
              <a:buFont typeface="Verdana"/>
              <a:buChar char="•"/>
            </a:pPr>
            <a:r>
              <a:rPr lang="nb-NO" sz="2000" dirty="0">
                <a:latin typeface="Verdana"/>
                <a:ea typeface="Verdana"/>
                <a:cs typeface="Verdana"/>
                <a:sym typeface="Verdana"/>
              </a:rPr>
              <a:t>Lærere og elever utvikler sin rolle i  møte med forventningene til atferd i organisasjonen (</a:t>
            </a:r>
            <a:r>
              <a:rPr lang="nb-NO" sz="2000" dirty="0" err="1">
                <a:latin typeface="Verdana"/>
                <a:ea typeface="Verdana"/>
                <a:cs typeface="Verdana"/>
                <a:sym typeface="Verdana"/>
              </a:rPr>
              <a:t>Fend</a:t>
            </a:r>
            <a:r>
              <a:rPr lang="nb-NO" sz="2000" dirty="0">
                <a:latin typeface="Verdana"/>
                <a:ea typeface="Verdana"/>
                <a:cs typeface="Verdana"/>
                <a:sym typeface="Verdana"/>
              </a:rPr>
              <a:t>, 2006)</a:t>
            </a:r>
          </a:p>
          <a:p>
            <a:pPr marL="176213" indent="-176213">
              <a:spcBef>
                <a:spcPts val="400"/>
              </a:spcBef>
              <a:buClr>
                <a:schemeClr val="dk1"/>
              </a:buClr>
              <a:buSzPts val="1500"/>
              <a:buFont typeface="Verdana"/>
              <a:buChar char="•"/>
            </a:pPr>
            <a:endParaRPr lang="nb-NO" sz="2000" dirty="0"/>
          </a:p>
          <a:p>
            <a:pPr marL="176213" indent="-176213">
              <a:spcBef>
                <a:spcPts val="400"/>
              </a:spcBef>
              <a:buClr>
                <a:schemeClr val="dk1"/>
              </a:buClr>
              <a:buSzPts val="1500"/>
              <a:buFont typeface="Verdana"/>
              <a:buChar char="•"/>
            </a:pPr>
            <a:r>
              <a:rPr lang="nb-NO" sz="2000" dirty="0">
                <a:latin typeface="Verdana"/>
                <a:ea typeface="Verdana"/>
                <a:cs typeface="Verdana"/>
                <a:sym typeface="Verdana"/>
              </a:rPr>
              <a:t>Skolens forventninger oppdrar til skolens lærerrolle, voksenrolle og elevrolle</a:t>
            </a:r>
          </a:p>
          <a:p>
            <a:pPr marL="176213" indent="-176213">
              <a:spcBef>
                <a:spcPts val="400"/>
              </a:spcBef>
              <a:buClr>
                <a:schemeClr val="dk1"/>
              </a:buClr>
              <a:buSzPts val="1500"/>
              <a:buFont typeface="Verdana"/>
              <a:buChar char="•"/>
            </a:pPr>
            <a:endParaRPr lang="nb-NO" sz="2000" dirty="0">
              <a:latin typeface="Verdana"/>
              <a:ea typeface="Verdana"/>
              <a:cs typeface="Verdana"/>
              <a:sym typeface="Verdana"/>
            </a:endParaRPr>
          </a:p>
          <a:p>
            <a:pPr marL="176213" indent="-176213">
              <a:spcBef>
                <a:spcPts val="400"/>
              </a:spcBef>
              <a:buClr>
                <a:schemeClr val="dk1"/>
              </a:buClr>
              <a:buSzPts val="1500"/>
              <a:buFont typeface="Verdana"/>
              <a:buChar char="•"/>
            </a:pPr>
            <a:r>
              <a:rPr lang="nb-NO" sz="2000" dirty="0">
                <a:latin typeface="Verdana"/>
                <a:ea typeface="Verdana"/>
                <a:cs typeface="Verdana"/>
                <a:sym typeface="Verdana"/>
              </a:rPr>
              <a:t>Men hvordan blir skolers forventninger så forskjellige?</a:t>
            </a:r>
          </a:p>
          <a:p>
            <a:pPr marL="176213" indent="-176213">
              <a:spcBef>
                <a:spcPts val="400"/>
              </a:spcBef>
              <a:buClr>
                <a:schemeClr val="dk1"/>
              </a:buClr>
              <a:buSzPts val="1500"/>
              <a:buFont typeface="Verdana"/>
              <a:buChar char="•"/>
            </a:pPr>
            <a:endParaRPr lang="nb-NO" sz="2000" dirty="0">
              <a:latin typeface="Verdana"/>
              <a:ea typeface="Verdana"/>
              <a:cs typeface="Verdana"/>
              <a:sym typeface="Verdana"/>
            </a:endParaRPr>
          </a:p>
          <a:p>
            <a:pPr marL="176213" indent="-176213">
              <a:spcBef>
                <a:spcPts val="400"/>
              </a:spcBef>
              <a:buClr>
                <a:schemeClr val="dk1"/>
              </a:buClr>
              <a:buNone/>
            </a:pPr>
            <a:endParaRPr lang="nb-NO" sz="1800" dirty="0">
              <a:latin typeface="Verdana"/>
              <a:ea typeface="Verdana"/>
              <a:cs typeface="Verdana"/>
              <a:sym typeface="Verdana"/>
            </a:endParaRPr>
          </a:p>
        </p:txBody>
      </p:sp>
      <p:sp>
        <p:nvSpPr>
          <p:cNvPr id="323" name="Shape 323"/>
          <p:cNvSpPr txBox="1">
            <a:spLocks noGrp="1"/>
          </p:cNvSpPr>
          <p:nvPr>
            <p:ph type="sldNum" idx="12"/>
          </p:nvPr>
        </p:nvSpPr>
        <p:spPr>
          <a:xfrm>
            <a:off x="6941820" y="6356350"/>
            <a:ext cx="1165860" cy="365125"/>
          </a:xfrm>
          <a:prstGeom prst="rect">
            <a:avLst/>
          </a:prstGeom>
        </p:spPr>
        <p:txBody>
          <a:bodyPr lIns="91425" tIns="45700" rIns="91425" bIns="45700"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spcAft>
                <a:spcPts val="600"/>
              </a:spcAft>
              <a:buClr>
                <a:schemeClr val="dk2"/>
              </a:buClr>
              <a:buFont typeface="Verdana"/>
              <a:buNone/>
            </a:pPr>
            <a:fld id="{00000000-1234-1234-1234-123412341234}" type="slidenum">
              <a:rPr lang="no-NO">
                <a:latin typeface="Verdana"/>
                <a:ea typeface="Verdana"/>
                <a:cs typeface="Verdana"/>
                <a:sym typeface="Verdana"/>
              </a:rPr>
              <a:pPr>
                <a:spcAft>
                  <a:spcPts val="600"/>
                </a:spcAft>
                <a:buClr>
                  <a:schemeClr val="dk2"/>
                </a:buClr>
                <a:buFont typeface="Verdana"/>
                <a:buNone/>
              </a:pPr>
              <a:t>5</a:t>
            </a:fld>
            <a:endParaRPr lang="no-NO">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46FDE68-2F73-4745-B9AD-EF3809ADD926}"/>
              </a:ext>
            </a:extLst>
          </p:cNvPr>
          <p:cNvSpPr>
            <a:spLocks noGrp="1"/>
          </p:cNvSpPr>
          <p:nvPr>
            <p:ph type="title"/>
          </p:nvPr>
        </p:nvSpPr>
        <p:spPr/>
        <p:txBody>
          <a:bodyPr>
            <a:normAutofit/>
          </a:bodyPr>
          <a:lstStyle/>
          <a:p>
            <a:pPr algn="ctr"/>
            <a:r>
              <a:rPr lang="nb-NO" sz="3200" dirty="0">
                <a:latin typeface="Verdana"/>
                <a:ea typeface="Verdana"/>
                <a:cs typeface="Verdana"/>
                <a:sym typeface="Verdana"/>
              </a:rPr>
              <a:t>School-In og forskningen på f</a:t>
            </a:r>
            <a:r>
              <a:rPr lang="nb-NO" sz="3200" b="0" dirty="0">
                <a:latin typeface="Verdana"/>
                <a:ea typeface="Verdana"/>
                <a:cs typeface="Verdana"/>
                <a:sym typeface="Verdana"/>
              </a:rPr>
              <a:t>orventningers betydning</a:t>
            </a:r>
            <a:endParaRPr lang="nb-NO" sz="3200" dirty="0"/>
          </a:p>
        </p:txBody>
      </p:sp>
      <p:sp>
        <p:nvSpPr>
          <p:cNvPr id="3" name="Plassholder for innhold 2">
            <a:extLst>
              <a:ext uri="{FF2B5EF4-FFF2-40B4-BE49-F238E27FC236}">
                <a16:creationId xmlns:a16="http://schemas.microsoft.com/office/drawing/2014/main" id="{33F383BC-1CAB-47B2-A889-84B62BD479F4}"/>
              </a:ext>
            </a:extLst>
          </p:cNvPr>
          <p:cNvSpPr>
            <a:spLocks noGrp="1"/>
          </p:cNvSpPr>
          <p:nvPr>
            <p:ph idx="1"/>
          </p:nvPr>
        </p:nvSpPr>
        <p:spPr/>
        <p:txBody>
          <a:bodyPr>
            <a:normAutofit fontScale="92500" lnSpcReduction="10000"/>
          </a:bodyPr>
          <a:lstStyle/>
          <a:p>
            <a:pPr marL="685800" indent="-457200"/>
            <a:r>
              <a:rPr lang="nb-NO" sz="2600" dirty="0">
                <a:cs typeface="Helvetica"/>
              </a:rPr>
              <a:t>Skoler utvikler seg forskjellig fordi de oppfatter forventningene fra lokalmiljøet og foreldre ulikt</a:t>
            </a:r>
          </a:p>
          <a:p>
            <a:pPr marL="685800" indent="-457200"/>
            <a:r>
              <a:rPr lang="nb-NO" sz="2600" dirty="0">
                <a:cs typeface="Helvetica"/>
              </a:rPr>
              <a:t>Hvordan de tolker disse forventningene preger hvordan personalet tar ansvar for elevenes læring </a:t>
            </a:r>
          </a:p>
          <a:p>
            <a:pPr marL="685800" indent="-457200"/>
            <a:r>
              <a:rPr lang="nb-NO" sz="2600" dirty="0">
                <a:cs typeface="Helvetica"/>
              </a:rPr>
              <a:t>- hvis lokale forventninger oppfattes som lite ambisiøse kan det føre til ansvarsfraskrivelse (- hvis de bare hadde hatt mer utdanning hadde de skjønt skolen bedre) </a:t>
            </a:r>
          </a:p>
          <a:p>
            <a:pPr marL="685800" indent="-457200"/>
            <a:r>
              <a:rPr lang="nb-NO" sz="2600" dirty="0">
                <a:cs typeface="Helvetica"/>
              </a:rPr>
              <a:t>Hvordan forventningene tolkes preger hvilket elevsyn personalet utvikler (- da jeg så faren, skjønte jeg at det ikke nytta)</a:t>
            </a:r>
          </a:p>
          <a:p>
            <a:pPr marL="685800" indent="-457200"/>
            <a:r>
              <a:rPr lang="nb-NO" sz="2600" dirty="0">
                <a:cs typeface="Helvetica"/>
              </a:rPr>
              <a:t>Hvordan personalet oppfatter forventningene fremmer eller hemmer deres ansvarsforståelse og positive elevsyn </a:t>
            </a:r>
            <a:r>
              <a:rPr lang="nb-NO" sz="2200" dirty="0">
                <a:cs typeface="Helvetica"/>
              </a:rPr>
              <a:t>(Midtsundstad &amp; Langfeldt, 2020, Dalehefte &amp; Midtsundstad, </a:t>
            </a:r>
            <a:r>
              <a:rPr lang="nb-NO" sz="2200" dirty="0" err="1">
                <a:cs typeface="Helvetica"/>
              </a:rPr>
              <a:t>u.u</a:t>
            </a:r>
            <a:r>
              <a:rPr lang="nb-NO" sz="2200" dirty="0">
                <a:cs typeface="Helvetica"/>
              </a:rPr>
              <a:t>)</a:t>
            </a:r>
            <a:endParaRPr lang="nb-NO" sz="2200" dirty="0"/>
          </a:p>
          <a:p>
            <a:endParaRPr lang="nb-NO" dirty="0"/>
          </a:p>
        </p:txBody>
      </p:sp>
    </p:spTree>
    <p:extLst>
      <p:ext uri="{BB962C8B-B14F-4D97-AF65-F5344CB8AC3E}">
        <p14:creationId xmlns:p14="http://schemas.microsoft.com/office/powerpoint/2010/main" val="2719324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50"/>
        <p:cNvGrpSpPr/>
        <p:nvPr/>
      </p:nvGrpSpPr>
      <p:grpSpPr>
        <a:xfrm>
          <a:off x="0" y="0"/>
          <a:ext cx="0" cy="0"/>
          <a:chOff x="0" y="0"/>
          <a:chExt cx="0" cy="0"/>
        </a:xfrm>
      </p:grpSpPr>
      <p:sp useBgFill="1">
        <p:nvSpPr>
          <p:cNvPr id="106" name="Rectangle 105">
            <a:extLst>
              <a:ext uri="{FF2B5EF4-FFF2-40B4-BE49-F238E27FC236}">
                <a16:creationId xmlns:a16="http://schemas.microsoft.com/office/drawing/2014/main" id="{A254D376-7060-4491-9779-FC35E62F3F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7" name="Shape 357"/>
          <p:cNvSpPr txBox="1"/>
          <p:nvPr/>
        </p:nvSpPr>
        <p:spPr>
          <a:xfrm>
            <a:off x="2417762" y="6294459"/>
            <a:ext cx="11544300" cy="406400"/>
          </a:xfrm>
          <a:prstGeom prst="rect">
            <a:avLst/>
          </a:prstGeom>
          <a:noFill/>
          <a:ln>
            <a:noFill/>
          </a:ln>
        </p:spPr>
        <p:txBody>
          <a:bodyPr wrap="square" lIns="91425" tIns="45700" rIns="91425" bIns="45700" anchor="t" anchorCtr="0">
            <a:normAutofit/>
          </a:bodyPr>
          <a:lstStyle/>
          <a:p>
            <a:pPr>
              <a:lnSpc>
                <a:spcPct val="90000"/>
              </a:lnSpc>
              <a:spcAft>
                <a:spcPts val="600"/>
              </a:spcAft>
              <a:buClr>
                <a:schemeClr val="dk1"/>
              </a:buClr>
            </a:pPr>
            <a:r>
              <a:rPr lang="nb-NO" sz="2200">
                <a:solidFill>
                  <a:schemeClr val="dk1"/>
                </a:solidFill>
                <a:latin typeface="Verdana"/>
                <a:ea typeface="Verdana"/>
                <a:cs typeface="Verdana"/>
                <a:sym typeface="Verdana"/>
              </a:rPr>
              <a:t>Hva er forskjellen mellom disse to skolene?</a:t>
            </a:r>
            <a:endParaRPr lang="nb-NO" sz="2200"/>
          </a:p>
        </p:txBody>
      </p:sp>
      <p:sp>
        <p:nvSpPr>
          <p:cNvPr id="351" name="Shape 351"/>
          <p:cNvSpPr txBox="1">
            <a:spLocks noGrp="1"/>
          </p:cNvSpPr>
          <p:nvPr>
            <p:ph type="title"/>
          </p:nvPr>
        </p:nvSpPr>
        <p:spPr>
          <a:xfrm>
            <a:off x="142874" y="504825"/>
            <a:ext cx="10515600" cy="1114382"/>
          </a:xfrm>
          <a:prstGeom prst="rect">
            <a:avLst/>
          </a:prstGeom>
        </p:spPr>
        <p:txBody>
          <a:bodyPr vert="horz" lIns="91440" tIns="45720" rIns="91440" bIns="45720" rtlCol="0" anchor="ctr" anchorCtr="0">
            <a:normAutofit/>
          </a:bodyPr>
          <a:lstStyle/>
          <a:p>
            <a:pPr algn="ctr">
              <a:buClr>
                <a:schemeClr val="dk1"/>
              </a:buClr>
            </a:pPr>
            <a:r>
              <a:rPr lang="nb-NO" sz="3200" b="1">
                <a:sym typeface="Verdana"/>
              </a:rPr>
              <a:t>FORSKJELLER mellom to skoler:</a:t>
            </a:r>
            <a:endParaRPr lang="nb-NO" sz="3200" b="1"/>
          </a:p>
        </p:txBody>
      </p:sp>
      <p:sp>
        <p:nvSpPr>
          <p:cNvPr id="352" name="Shape 352"/>
          <p:cNvSpPr txBox="1">
            <a:spLocks noGrp="1"/>
          </p:cNvSpPr>
          <p:nvPr>
            <p:ph type="body" idx="1"/>
          </p:nvPr>
        </p:nvSpPr>
        <p:spPr>
          <a:xfrm>
            <a:off x="617221" y="1705758"/>
            <a:ext cx="5245100" cy="3441700"/>
          </a:xfrm>
          <a:prstGeom prst="rect">
            <a:avLst/>
          </a:prstGeom>
          <a:noFill/>
          <a:ln w="9525" cap="flat" cmpd="sng">
            <a:solidFill>
              <a:schemeClr val="accent1"/>
            </a:solidFill>
            <a:prstDash val="solid"/>
            <a:miter lim="800000"/>
            <a:headEnd type="none" w="med" len="med"/>
            <a:tailEnd type="none" w="med" len="med"/>
          </a:ln>
        </p:spPr>
        <p:txBody>
          <a:bodyPr vert="horz" wrap="square" lIns="91425" tIns="45700" rIns="91425" bIns="45700" rtlCol="0" anchor="t" anchorCtr="0">
            <a:normAutofit/>
          </a:bodyPr>
          <a:lstStyle/>
          <a:p>
            <a:pPr marL="0" indent="0">
              <a:lnSpc>
                <a:spcPct val="110000"/>
              </a:lnSpc>
              <a:spcBef>
                <a:spcPts val="0"/>
              </a:spcBef>
              <a:buClr>
                <a:schemeClr val="dk1"/>
              </a:buClr>
              <a:buSzPts val="1500"/>
              <a:buNone/>
            </a:pPr>
            <a:r>
              <a:rPr lang="nb-NO" sz="2200" dirty="0">
                <a:solidFill>
                  <a:schemeClr val="dk1"/>
                </a:solidFill>
                <a:latin typeface="Verdana"/>
                <a:ea typeface="Verdana"/>
                <a:cs typeface="Verdana"/>
                <a:sym typeface="Verdana"/>
              </a:rPr>
              <a:t>Skole 1</a:t>
            </a:r>
          </a:p>
          <a:p>
            <a:pPr marL="176213" indent="-176213">
              <a:lnSpc>
                <a:spcPct val="110000"/>
              </a:lnSpc>
              <a:spcBef>
                <a:spcPts val="0"/>
              </a:spcBef>
              <a:buClr>
                <a:schemeClr val="dk1"/>
              </a:buClr>
              <a:buSzPts val="1500"/>
              <a:buFont typeface="Verdana"/>
              <a:buChar char="•"/>
            </a:pPr>
            <a:r>
              <a:rPr lang="nb-NO" sz="2200" dirty="0">
                <a:solidFill>
                  <a:schemeClr val="dk1"/>
                </a:solidFill>
                <a:latin typeface="Verdana"/>
                <a:ea typeface="Verdana"/>
                <a:cs typeface="Verdana"/>
                <a:sym typeface="Verdana"/>
              </a:rPr>
              <a:t>«Vi ønsker oss engasjerte elever»</a:t>
            </a:r>
            <a:endParaRPr lang="nb-NO" sz="2200" dirty="0"/>
          </a:p>
          <a:p>
            <a:pPr marL="176213" indent="-176213">
              <a:lnSpc>
                <a:spcPct val="110000"/>
              </a:lnSpc>
              <a:spcBef>
                <a:spcPts val="400"/>
              </a:spcBef>
              <a:buClr>
                <a:schemeClr val="dk1"/>
              </a:buClr>
              <a:buSzPts val="1500"/>
              <a:buFont typeface="Verdana"/>
              <a:buChar char="•"/>
            </a:pPr>
            <a:r>
              <a:rPr lang="nb-NO" sz="2200" dirty="0">
                <a:solidFill>
                  <a:schemeClr val="dk1"/>
                </a:solidFill>
                <a:latin typeface="Verdana"/>
                <a:ea typeface="Verdana"/>
                <a:cs typeface="Verdana"/>
                <a:sym typeface="Verdana"/>
              </a:rPr>
              <a:t>«Noen klasser deltar ikke – andre klasser deltar»</a:t>
            </a:r>
            <a:endParaRPr lang="nb-NO" sz="2200" dirty="0"/>
          </a:p>
          <a:p>
            <a:pPr marL="176213" indent="-176213">
              <a:lnSpc>
                <a:spcPct val="110000"/>
              </a:lnSpc>
              <a:spcBef>
                <a:spcPts val="400"/>
              </a:spcBef>
              <a:buClr>
                <a:schemeClr val="dk1"/>
              </a:buClr>
              <a:buSzPts val="1500"/>
              <a:buFont typeface="Verdana"/>
              <a:buChar char="•"/>
            </a:pPr>
            <a:r>
              <a:rPr lang="nb-NO" sz="2200" dirty="0">
                <a:solidFill>
                  <a:schemeClr val="dk1"/>
                </a:solidFill>
                <a:latin typeface="Verdana"/>
                <a:ea typeface="Verdana"/>
                <a:cs typeface="Verdana"/>
                <a:sym typeface="Verdana"/>
              </a:rPr>
              <a:t>«Noen klasser er gode til å arbeide selvstendig»</a:t>
            </a:r>
            <a:endParaRPr lang="nb-NO" sz="2200" dirty="0"/>
          </a:p>
          <a:p>
            <a:pPr marL="176213" indent="-176213">
              <a:lnSpc>
                <a:spcPct val="110000"/>
              </a:lnSpc>
              <a:spcBef>
                <a:spcPts val="400"/>
              </a:spcBef>
              <a:buClr>
                <a:schemeClr val="dk1"/>
              </a:buClr>
              <a:buSzPts val="1500"/>
              <a:buFont typeface="Verdana"/>
              <a:buChar char="•"/>
            </a:pPr>
            <a:r>
              <a:rPr lang="nb-NO" sz="2200" dirty="0">
                <a:solidFill>
                  <a:schemeClr val="dk1"/>
                </a:solidFill>
                <a:latin typeface="Verdana"/>
                <a:ea typeface="Verdana"/>
                <a:cs typeface="Verdana"/>
                <a:sym typeface="Verdana"/>
              </a:rPr>
              <a:t>«Klasser er ulike…»</a:t>
            </a:r>
            <a:endParaRPr lang="nb-NO" sz="2200" dirty="0"/>
          </a:p>
          <a:p>
            <a:pPr marL="176213" indent="-176213">
              <a:lnSpc>
                <a:spcPct val="110000"/>
              </a:lnSpc>
              <a:spcBef>
                <a:spcPts val="480"/>
              </a:spcBef>
              <a:buClr>
                <a:schemeClr val="dk1"/>
              </a:buClr>
              <a:buNone/>
            </a:pPr>
            <a:endParaRPr lang="nb-NO" sz="2600" dirty="0">
              <a:solidFill>
                <a:schemeClr val="dk1"/>
              </a:solidFill>
              <a:latin typeface="Verdana"/>
              <a:ea typeface="Verdana"/>
              <a:cs typeface="Verdana"/>
              <a:sym typeface="Verdana"/>
            </a:endParaRPr>
          </a:p>
        </p:txBody>
      </p:sp>
      <p:sp>
        <p:nvSpPr>
          <p:cNvPr id="353" name="Shape 353"/>
          <p:cNvSpPr txBox="1">
            <a:spLocks noGrp="1"/>
          </p:cNvSpPr>
          <p:nvPr>
            <p:ph type="body" idx="2"/>
          </p:nvPr>
        </p:nvSpPr>
        <p:spPr>
          <a:xfrm>
            <a:off x="6142354" y="1716109"/>
            <a:ext cx="5487670" cy="3441700"/>
          </a:xfrm>
          <a:prstGeom prst="rect">
            <a:avLst/>
          </a:prstGeom>
          <a:noFill/>
          <a:ln w="9525" cap="flat" cmpd="sng">
            <a:solidFill>
              <a:schemeClr val="accent1"/>
            </a:solidFill>
            <a:prstDash val="solid"/>
            <a:miter lim="800000"/>
            <a:headEnd type="none" w="med" len="med"/>
            <a:tailEnd type="none" w="med" len="med"/>
          </a:ln>
        </p:spPr>
        <p:txBody>
          <a:bodyPr vert="horz" wrap="square" lIns="91425" tIns="45700" rIns="91425" bIns="45700" rtlCol="0" anchor="t" anchorCtr="0">
            <a:normAutofit fontScale="92500"/>
          </a:bodyPr>
          <a:lstStyle/>
          <a:p>
            <a:pPr marL="0" indent="0">
              <a:lnSpc>
                <a:spcPct val="110000"/>
              </a:lnSpc>
              <a:spcBef>
                <a:spcPts val="0"/>
              </a:spcBef>
              <a:buClr>
                <a:schemeClr val="dk1"/>
              </a:buClr>
              <a:buSzPts val="1500"/>
              <a:buNone/>
            </a:pPr>
            <a:r>
              <a:rPr lang="nb-NO" sz="2400" dirty="0">
                <a:solidFill>
                  <a:schemeClr val="dk1"/>
                </a:solidFill>
                <a:latin typeface="Verdana"/>
                <a:ea typeface="Verdana"/>
                <a:cs typeface="Verdana"/>
                <a:sym typeface="Verdana"/>
              </a:rPr>
              <a:t>Skole 2</a:t>
            </a:r>
          </a:p>
          <a:p>
            <a:pPr marL="176213" indent="-176213">
              <a:lnSpc>
                <a:spcPct val="110000"/>
              </a:lnSpc>
              <a:spcBef>
                <a:spcPts val="0"/>
              </a:spcBef>
              <a:buClr>
                <a:schemeClr val="dk1"/>
              </a:buClr>
              <a:buSzPts val="1500"/>
              <a:buFont typeface="Verdana"/>
              <a:buChar char="•"/>
            </a:pPr>
            <a:r>
              <a:rPr lang="nb-NO" sz="2400" dirty="0">
                <a:solidFill>
                  <a:schemeClr val="dk1"/>
                </a:solidFill>
                <a:latin typeface="Verdana"/>
                <a:ea typeface="Verdana"/>
                <a:cs typeface="Verdana"/>
                <a:sym typeface="Verdana"/>
              </a:rPr>
              <a:t>«Vi ønsker å engasjere elevene»</a:t>
            </a:r>
            <a:endParaRPr lang="nb-NO" sz="2400" dirty="0"/>
          </a:p>
          <a:p>
            <a:pPr marL="176213" indent="-176213">
              <a:lnSpc>
                <a:spcPct val="110000"/>
              </a:lnSpc>
              <a:spcBef>
                <a:spcPts val="400"/>
              </a:spcBef>
              <a:buClr>
                <a:schemeClr val="dk1"/>
              </a:buClr>
              <a:buSzPts val="1500"/>
              <a:buFont typeface="Verdana"/>
              <a:buChar char="•"/>
            </a:pPr>
            <a:r>
              <a:rPr lang="nb-NO" sz="2400" dirty="0">
                <a:solidFill>
                  <a:schemeClr val="dk1"/>
                </a:solidFill>
                <a:latin typeface="Verdana"/>
                <a:ea typeface="Verdana"/>
                <a:cs typeface="Verdana"/>
                <a:sym typeface="Verdana"/>
              </a:rPr>
              <a:t>«Vi øver opp klasser til deltagelse – inviterer/oppmuntrer»</a:t>
            </a:r>
            <a:endParaRPr lang="nb-NO" sz="2400" dirty="0"/>
          </a:p>
          <a:p>
            <a:pPr marL="176213" indent="-176213">
              <a:lnSpc>
                <a:spcPct val="110000"/>
              </a:lnSpc>
              <a:spcBef>
                <a:spcPts val="400"/>
              </a:spcBef>
              <a:buClr>
                <a:schemeClr val="dk1"/>
              </a:buClr>
              <a:buSzPts val="1500"/>
              <a:buFont typeface="Verdana"/>
              <a:buChar char="•"/>
            </a:pPr>
            <a:r>
              <a:rPr lang="nb-NO" sz="2400" dirty="0">
                <a:solidFill>
                  <a:schemeClr val="dk1"/>
                </a:solidFill>
                <a:latin typeface="Verdana"/>
                <a:ea typeface="Verdana"/>
                <a:cs typeface="Verdana"/>
                <a:sym typeface="Verdana"/>
              </a:rPr>
              <a:t>«Vi øver på at klassen arbeider selvstendig»</a:t>
            </a:r>
            <a:endParaRPr lang="nb-NO" sz="2400" dirty="0"/>
          </a:p>
          <a:p>
            <a:pPr marL="176213" indent="-176213">
              <a:lnSpc>
                <a:spcPct val="110000"/>
              </a:lnSpc>
              <a:spcBef>
                <a:spcPts val="400"/>
              </a:spcBef>
              <a:buClr>
                <a:schemeClr val="dk1"/>
              </a:buClr>
              <a:buSzPts val="1500"/>
              <a:buFont typeface="Verdana"/>
              <a:buChar char="•"/>
            </a:pPr>
            <a:r>
              <a:rPr lang="nb-NO" sz="2400" dirty="0">
                <a:solidFill>
                  <a:schemeClr val="dk1"/>
                </a:solidFill>
                <a:latin typeface="Verdana"/>
                <a:ea typeface="Verdana"/>
                <a:cs typeface="Verdana"/>
                <a:sym typeface="Verdana"/>
              </a:rPr>
              <a:t>«Teamet vet hvordan klassen skal ha det..»</a:t>
            </a:r>
            <a:endParaRPr lang="nb-NO" sz="2400" dirty="0"/>
          </a:p>
        </p:txBody>
      </p:sp>
      <p:sp>
        <p:nvSpPr>
          <p:cNvPr id="355" name="Shape 355"/>
          <p:cNvSpPr txBox="1">
            <a:spLocks noGrp="1"/>
          </p:cNvSpPr>
          <p:nvPr>
            <p:ph type="sldNum" idx="12"/>
          </p:nvPr>
        </p:nvSpPr>
        <p:spPr>
          <a:xfrm>
            <a:off x="8610600" y="6356350"/>
            <a:ext cx="2743200" cy="365125"/>
          </a:xfrm>
          <a:prstGeom prst="rect">
            <a:avLst/>
          </a:prstGeom>
        </p:spPr>
        <p:txBody>
          <a:bodyPr vert="horz" lIns="91440" tIns="45720" rIns="91440" bIns="45720" rtlCol="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defTabSz="457200">
              <a:spcAft>
                <a:spcPts val="600"/>
              </a:spcAft>
              <a:buClr>
                <a:schemeClr val="dk2"/>
              </a:buClr>
              <a:buFont typeface="Verdana"/>
              <a:buNone/>
            </a:pPr>
            <a:fld id="{00000000-1234-1234-1234-123412341234}" type="slidenum">
              <a:rPr lang="en-US" sz="1200" smtClean="0">
                <a:solidFill>
                  <a:schemeClr val="tx1">
                    <a:tint val="75000"/>
                  </a:schemeClr>
                </a:solidFill>
                <a:latin typeface="+mn-lt"/>
                <a:ea typeface="+mn-ea"/>
                <a:cs typeface="+mn-cs"/>
                <a:sym typeface="Verdana"/>
              </a:rPr>
              <a:pPr algn="r" defTabSz="457200">
                <a:spcAft>
                  <a:spcPts val="600"/>
                </a:spcAft>
                <a:buClr>
                  <a:schemeClr val="dk2"/>
                </a:buClr>
                <a:buFont typeface="Verdana"/>
                <a:buNone/>
              </a:pPr>
              <a:t>7</a:t>
            </a:fld>
            <a:endParaRPr lang="en-US" sz="1200" dirty="0">
              <a:solidFill>
                <a:schemeClr val="tx1">
                  <a:tint val="75000"/>
                </a:schemeClr>
              </a:solidFill>
              <a:latin typeface="+mn-lt"/>
              <a:ea typeface="+mn-ea"/>
              <a:cs typeface="+mn-cs"/>
              <a:sym typeface="Verdana"/>
            </a:endParaRPr>
          </a:p>
        </p:txBody>
      </p:sp>
      <p:sp>
        <p:nvSpPr>
          <p:cNvPr id="2" name="TekstSylinder 1">
            <a:extLst>
              <a:ext uri="{FF2B5EF4-FFF2-40B4-BE49-F238E27FC236}">
                <a16:creationId xmlns:a16="http://schemas.microsoft.com/office/drawing/2014/main" id="{6D3F1693-44F2-4A30-9148-B21A440BDFAC}"/>
              </a:ext>
            </a:extLst>
          </p:cNvPr>
          <p:cNvSpPr txBox="1"/>
          <p:nvPr/>
        </p:nvSpPr>
        <p:spPr>
          <a:xfrm>
            <a:off x="7609840" y="5314950"/>
            <a:ext cx="4020184" cy="461665"/>
          </a:xfrm>
          <a:prstGeom prst="rect">
            <a:avLst/>
          </a:prstGeom>
          <a:noFill/>
        </p:spPr>
        <p:txBody>
          <a:bodyPr wrap="square" rtlCol="0">
            <a:spAutoFit/>
          </a:bodyPr>
          <a:lstStyle/>
          <a:p>
            <a:r>
              <a:rPr lang="nb-NO" sz="2400" dirty="0"/>
              <a:t>(Sæbø &amp; Midtsundstad, 2018)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7D0AF2F-2AC3-44E3-B9BE-06B36111A8B4}"/>
              </a:ext>
            </a:extLst>
          </p:cNvPr>
          <p:cNvSpPr>
            <a:spLocks noGrp="1"/>
          </p:cNvSpPr>
          <p:nvPr>
            <p:ph type="title"/>
          </p:nvPr>
        </p:nvSpPr>
        <p:spPr/>
        <p:txBody>
          <a:bodyPr/>
          <a:lstStyle/>
          <a:p>
            <a:r>
              <a:rPr lang="nb-NO" dirty="0"/>
              <a:t>Å jobbe med forventninger</a:t>
            </a:r>
          </a:p>
        </p:txBody>
      </p:sp>
      <p:sp>
        <p:nvSpPr>
          <p:cNvPr id="3" name="Plassholder for innhold 2">
            <a:extLst>
              <a:ext uri="{FF2B5EF4-FFF2-40B4-BE49-F238E27FC236}">
                <a16:creationId xmlns:a16="http://schemas.microsoft.com/office/drawing/2014/main" id="{1663AAB4-AF7C-4E30-9FC3-0B9B237ECDB9}"/>
              </a:ext>
            </a:extLst>
          </p:cNvPr>
          <p:cNvSpPr>
            <a:spLocks noGrp="1"/>
          </p:cNvSpPr>
          <p:nvPr>
            <p:ph idx="1"/>
          </p:nvPr>
        </p:nvSpPr>
        <p:spPr/>
        <p:txBody>
          <a:bodyPr>
            <a:normAutofit fontScale="92500" lnSpcReduction="10000"/>
          </a:bodyPr>
          <a:lstStyle/>
          <a:p>
            <a:r>
              <a:rPr lang="nb-NO" dirty="0"/>
              <a:t>Bli bevisst på hva som forventes i dere skole</a:t>
            </a:r>
          </a:p>
          <a:p>
            <a:r>
              <a:rPr lang="nb-NO" dirty="0"/>
              <a:t>Personalet i skolene har veldig mye kompetanse – gjennom arbeidsmåtene dialogcafe og refleksjonssirkel får de muligheter til å bruke dem for å lage tiltak de prøver ut sammen</a:t>
            </a:r>
          </a:p>
          <a:p>
            <a:r>
              <a:rPr lang="nb-NO" dirty="0"/>
              <a:t>Det mest effektive dere kan gjøre for å endre på skolens forventninger, er å gå inn for å bli virkelig kjent med foreldre, lokalmiljø og elever</a:t>
            </a:r>
          </a:p>
          <a:p>
            <a:r>
              <a:rPr lang="nb-NO" dirty="0"/>
              <a:t>I School-In har vi sett antagelser om utdanningsbakgrunn fordufte når personalet jobber med tilknytning til lokalmiljø, lokal forankring av undervisning og samstemthet i profesjonsfellesskapet</a:t>
            </a:r>
          </a:p>
          <a:p>
            <a:r>
              <a:rPr lang="nb-NO" dirty="0"/>
              <a:t>Forventningene til elevrollen endres når kjennskapen til deres hverdagsliv blir til forståelse og positive relasjoner </a:t>
            </a:r>
            <a:r>
              <a:rPr lang="nb-NO" sz="2200" dirty="0"/>
              <a:t>(Dalehefte &amp; Midtsundstad, </a:t>
            </a:r>
            <a:r>
              <a:rPr lang="nb-NO" sz="2200" dirty="0" err="1"/>
              <a:t>u.u</a:t>
            </a:r>
            <a:r>
              <a:rPr lang="nb-NO" sz="2200" dirty="0"/>
              <a:t>).</a:t>
            </a:r>
          </a:p>
          <a:p>
            <a:endParaRPr lang="nb-NO" dirty="0"/>
          </a:p>
        </p:txBody>
      </p:sp>
    </p:spTree>
    <p:extLst>
      <p:ext uri="{BB962C8B-B14F-4D97-AF65-F5344CB8AC3E}">
        <p14:creationId xmlns:p14="http://schemas.microsoft.com/office/powerpoint/2010/main" val="840475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5766829-BC77-477E-BE37-D2C18F774597}"/>
              </a:ext>
            </a:extLst>
          </p:cNvPr>
          <p:cNvSpPr>
            <a:spLocks noGrp="1"/>
          </p:cNvSpPr>
          <p:nvPr>
            <p:ph type="title"/>
          </p:nvPr>
        </p:nvSpPr>
        <p:spPr/>
        <p:txBody>
          <a:bodyPr/>
          <a:lstStyle/>
          <a:p>
            <a:r>
              <a:rPr lang="nb-NO" dirty="0"/>
              <a:t>Hvordan er elevrollen på vår skole?</a:t>
            </a:r>
          </a:p>
        </p:txBody>
      </p:sp>
      <p:sp>
        <p:nvSpPr>
          <p:cNvPr id="3" name="Plassholder for innhold 2">
            <a:extLst>
              <a:ext uri="{FF2B5EF4-FFF2-40B4-BE49-F238E27FC236}">
                <a16:creationId xmlns:a16="http://schemas.microsoft.com/office/drawing/2014/main" id="{07E1D530-CAEB-4D38-B0A2-82F643A41E2D}"/>
              </a:ext>
            </a:extLst>
          </p:cNvPr>
          <p:cNvSpPr>
            <a:spLocks noGrp="1"/>
          </p:cNvSpPr>
          <p:nvPr>
            <p:ph idx="1"/>
          </p:nvPr>
        </p:nvSpPr>
        <p:spPr/>
        <p:txBody>
          <a:bodyPr/>
          <a:lstStyle/>
          <a:p>
            <a:r>
              <a:rPr lang="nb-NO" dirty="0"/>
              <a:t>Diskusjon i dialogcafe</a:t>
            </a:r>
          </a:p>
          <a:p>
            <a:r>
              <a:rPr lang="nb-NO" dirty="0"/>
              <a:t>Jobbe i de faste gruppene med refleksjonssirkel og utvikle tiltak som kan gjennomføres i alle skolens klasserom</a:t>
            </a:r>
          </a:p>
          <a:p>
            <a:r>
              <a:rPr lang="nb-NO" dirty="0"/>
              <a:t>Gi tilbakemelding på hvordan dette har gått neste fellessamling</a:t>
            </a:r>
          </a:p>
        </p:txBody>
      </p:sp>
    </p:spTree>
    <p:extLst>
      <p:ext uri="{BB962C8B-B14F-4D97-AF65-F5344CB8AC3E}">
        <p14:creationId xmlns:p14="http://schemas.microsoft.com/office/powerpoint/2010/main" val="423367312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913</TotalTime>
  <Words>1341</Words>
  <Application>Microsoft Office PowerPoint</Application>
  <PresentationFormat>Widescreen</PresentationFormat>
  <Paragraphs>79</Paragraphs>
  <Slides>10</Slides>
  <Notes>5</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10</vt:i4>
      </vt:variant>
    </vt:vector>
  </HeadingPairs>
  <TitlesOfParts>
    <vt:vector size="17" baseType="lpstr">
      <vt:lpstr>Arial</vt:lpstr>
      <vt:lpstr>Calibri</vt:lpstr>
      <vt:lpstr>Calibri Light</vt:lpstr>
      <vt:lpstr>Helvetica</vt:lpstr>
      <vt:lpstr>Times New Roman</vt:lpstr>
      <vt:lpstr>Verdana</vt:lpstr>
      <vt:lpstr>Office-tema</vt:lpstr>
      <vt:lpstr>Forventninger til elevrollen i skoleorganisasjonen</vt:lpstr>
      <vt:lpstr>Forventningers betydning</vt:lpstr>
      <vt:lpstr>Kunnskapsløftet 2020 -  forventinger til skolens elevrolle 2.1. Sosial læring og utvikling (Overordnet del, s.10)</vt:lpstr>
      <vt:lpstr>To elever på hver sin skole </vt:lpstr>
      <vt:lpstr>Hvordan utvikles elevrollen? </vt:lpstr>
      <vt:lpstr>School-In og forskningen på forventningers betydning</vt:lpstr>
      <vt:lpstr>FORSKJELLER mellom to skoler:</vt:lpstr>
      <vt:lpstr>Å jobbe med forventninger</vt:lpstr>
      <vt:lpstr>Hvordan er elevrollen på vår skole?</vt:lpstr>
      <vt:lpstr>Dialogcafespørsmål: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Elevrollen -i skoleorganisasjonen</dc:title>
  <dc:creator>Jorunn Midtsundstad</dc:creator>
  <cp:lastModifiedBy>Jorunn Midtsundstad</cp:lastModifiedBy>
  <cp:revision>3</cp:revision>
  <cp:lastPrinted>2020-11-06T11:13:18Z</cp:lastPrinted>
  <dcterms:created xsi:type="dcterms:W3CDTF">2020-11-05T20:07:25Z</dcterms:created>
  <dcterms:modified xsi:type="dcterms:W3CDTF">2020-11-23T13:04:06Z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4114459-e220-4ae9-b339-4ebe6008cdd4_Enabled">
    <vt:lpwstr>true</vt:lpwstr>
  </property>
  <property fmtid="{D5CDD505-2E9C-101B-9397-08002B2CF9AE}" pid="3" name="MSIP_Label_b4114459-e220-4ae9-b339-4ebe6008cdd4_SetDate">
    <vt:lpwstr>2020-11-05T20:13:07Z</vt:lpwstr>
  </property>
  <property fmtid="{D5CDD505-2E9C-101B-9397-08002B2CF9AE}" pid="4" name="MSIP_Label_b4114459-e220-4ae9-b339-4ebe6008cdd4_Method">
    <vt:lpwstr>Standard</vt:lpwstr>
  </property>
  <property fmtid="{D5CDD505-2E9C-101B-9397-08002B2CF9AE}" pid="5" name="MSIP_Label_b4114459-e220-4ae9-b339-4ebe6008cdd4_Name">
    <vt:lpwstr>b4114459-e220-4ae9-b339-4ebe6008cdd4</vt:lpwstr>
  </property>
  <property fmtid="{D5CDD505-2E9C-101B-9397-08002B2CF9AE}" pid="6" name="MSIP_Label_b4114459-e220-4ae9-b339-4ebe6008cdd4_SiteId">
    <vt:lpwstr>8482881e-3699-4b3f-b135-cf4800bc1efb</vt:lpwstr>
  </property>
  <property fmtid="{D5CDD505-2E9C-101B-9397-08002B2CF9AE}" pid="7" name="MSIP_Label_b4114459-e220-4ae9-b339-4ebe6008cdd4_ActionId">
    <vt:lpwstr>8bfca2d6-cc8c-49a4-9bae-dcc0328372af</vt:lpwstr>
  </property>
  <property fmtid="{D5CDD505-2E9C-101B-9397-08002B2CF9AE}" pid="8" name="MSIP_Label_b4114459-e220-4ae9-b339-4ebe6008cdd4_ContentBits">
    <vt:lpwstr>0</vt:lpwstr>
  </property>
</Properties>
</file>