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604" r:id="rId2"/>
    <p:sldId id="542" r:id="rId3"/>
    <p:sldId id="266" r:id="rId4"/>
    <p:sldId id="269" r:id="rId5"/>
    <p:sldId id="606" r:id="rId6"/>
    <p:sldId id="263" r:id="rId7"/>
    <p:sldId id="652" r:id="rId8"/>
    <p:sldId id="653" r:id="rId9"/>
    <p:sldId id="607" r:id="rId10"/>
    <p:sldId id="608" r:id="rId11"/>
  </p:sldIdLst>
  <p:sldSz cx="12192000" cy="6858000"/>
  <p:notesSz cx="6797675" cy="987425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unn Midtsundstad" userId="5c4b2db4-cbb8-4874-863e-b11bbaaf6fa4" providerId="ADAL" clId="{492C182A-8648-4833-9D5A-EC68FE625AAD}"/>
    <pc:docChg chg="modSld">
      <pc:chgData name="Jorunn Midtsundstad" userId="5c4b2db4-cbb8-4874-863e-b11bbaaf6fa4" providerId="ADAL" clId="{492C182A-8648-4833-9D5A-EC68FE625AAD}" dt="2020-11-23T13:27:45.370" v="14" actId="20577"/>
      <pc:docMkLst>
        <pc:docMk/>
      </pc:docMkLst>
      <pc:sldChg chg="modSp mod">
        <pc:chgData name="Jorunn Midtsundstad" userId="5c4b2db4-cbb8-4874-863e-b11bbaaf6fa4" providerId="ADAL" clId="{492C182A-8648-4833-9D5A-EC68FE625AAD}" dt="2020-11-23T13:27:45.370" v="14" actId="20577"/>
        <pc:sldMkLst>
          <pc:docMk/>
          <pc:sldMk cId="1859813292" sldId="604"/>
        </pc:sldMkLst>
        <pc:spChg chg="mod">
          <ac:chgData name="Jorunn Midtsundstad" userId="5c4b2db4-cbb8-4874-863e-b11bbaaf6fa4" providerId="ADAL" clId="{492C182A-8648-4833-9D5A-EC68FE625AAD}" dt="2020-11-23T13:27:45.370" v="14" actId="20577"/>
          <ac:spMkLst>
            <pc:docMk/>
            <pc:sldMk cId="1859813292" sldId="604"/>
            <ac:spMk id="4" creationId="{0A7080CE-A9C9-4D90-9273-F5626676BF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D3FF47B0-9D32-4920-85F2-D767A7BB4874}" type="datetimeFigureOut">
              <a:rPr lang="nb-NO" smtClean="0"/>
              <a:t>23.11.2020</a:t>
            </a:fld>
            <a:endParaRPr lang="nb-NO"/>
          </a:p>
        </p:txBody>
      </p:sp>
      <p:sp>
        <p:nvSpPr>
          <p:cNvPr id="4" name="Plassholder for lysbilde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8B0A50E3-612B-433A-AD35-38CF9071BFCC}" type="slidenum">
              <a:rPr lang="nb-NO" smtClean="0"/>
              <a:t>‹#›</a:t>
            </a:fld>
            <a:endParaRPr lang="nb-NO"/>
          </a:p>
        </p:txBody>
      </p:sp>
    </p:spTree>
    <p:extLst>
      <p:ext uri="{BB962C8B-B14F-4D97-AF65-F5344CB8AC3E}">
        <p14:creationId xmlns:p14="http://schemas.microsoft.com/office/powerpoint/2010/main" val="37545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1EBEB604-C9F2-B44F-BBD0-B423C6B3A96A}" type="slidenum">
              <a:rPr lang="nb-NO" smtClean="0"/>
              <a:t>2</a:t>
            </a:fld>
            <a:endParaRPr lang="nb-NO"/>
          </a:p>
        </p:txBody>
      </p:sp>
    </p:spTree>
    <p:extLst>
      <p:ext uri="{BB962C8B-B14F-4D97-AF65-F5344CB8AC3E}">
        <p14:creationId xmlns:p14="http://schemas.microsoft.com/office/powerpoint/2010/main" val="87189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204788" y="803275"/>
            <a:ext cx="7146926" cy="402113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62" name="Shape 362"/>
          <p:cNvSpPr txBox="1">
            <a:spLocks noGrp="1"/>
          </p:cNvSpPr>
          <p:nvPr>
            <p:ph type="body" idx="1"/>
          </p:nvPr>
        </p:nvSpPr>
        <p:spPr>
          <a:xfrm>
            <a:off x="673790" y="5091715"/>
            <a:ext cx="5390304" cy="4823724"/>
          </a:xfrm>
          <a:prstGeom prst="rect">
            <a:avLst/>
          </a:prstGeom>
          <a:noFill/>
          <a:ln>
            <a:noFill/>
          </a:ln>
        </p:spPr>
        <p:txBody>
          <a:bodyPr wrap="square" lIns="91400" tIns="45675" rIns="91400" bIns="45675" anchor="t" anchorCtr="0">
            <a:noAutofit/>
          </a:bodyPr>
          <a:lstStyle/>
          <a:p>
            <a:pPr marL="0" marR="0" lvl="0" indent="0" algn="l" rtl="0">
              <a:lnSpc>
                <a:spcPct val="100000"/>
              </a:lnSpc>
              <a:spcBef>
                <a:spcPts val="0"/>
              </a:spcBef>
              <a:spcAft>
                <a:spcPts val="0"/>
              </a:spcAft>
              <a:buClr>
                <a:srgbClr val="000000"/>
              </a:buClr>
              <a:buFont typeface="Verdana"/>
              <a:buNone/>
            </a:pPr>
            <a:r>
              <a:rPr lang="no-NO" sz="1800" b="0" i="0" u="none" strike="noStrike" cap="none">
                <a:solidFill>
                  <a:srgbClr val="000000"/>
                </a:solidFill>
                <a:latin typeface="Verdana"/>
                <a:ea typeface="Verdana"/>
                <a:cs typeface="Verdana"/>
                <a:sym typeface="Verdana"/>
              </a:rPr>
              <a:t>Hva kjennetegner ansvarsforståelsen i disse to skolene?</a:t>
            </a:r>
            <a:endParaRPr/>
          </a:p>
          <a:p>
            <a:pPr marL="0" marR="0" lvl="0" indent="0" algn="l" rtl="0">
              <a:spcBef>
                <a:spcPts val="0"/>
              </a:spcBef>
              <a:spcAft>
                <a:spcPts val="0"/>
              </a:spcAft>
              <a:buClr>
                <a:schemeClr val="dk1"/>
              </a:buClr>
              <a:buFont typeface="Verdana"/>
              <a:buNone/>
            </a:pPr>
            <a:endParaRPr sz="1200" b="0" i="0" u="none" strike="noStrike" cap="none">
              <a:solidFill>
                <a:schemeClr val="dk1"/>
              </a:solidFill>
              <a:latin typeface="Verdana"/>
              <a:ea typeface="Verdana"/>
              <a:cs typeface="Verdana"/>
              <a:sym typeface="Verdana"/>
            </a:endParaRPr>
          </a:p>
        </p:txBody>
      </p:sp>
      <p:sp>
        <p:nvSpPr>
          <p:cNvPr id="363" name="Shape 363"/>
          <p:cNvSpPr txBox="1">
            <a:spLocks noGrp="1"/>
          </p:cNvSpPr>
          <p:nvPr>
            <p:ph type="sldNum" idx="12"/>
          </p:nvPr>
        </p:nvSpPr>
        <p:spPr>
          <a:xfrm>
            <a:off x="3816578" y="10181560"/>
            <a:ext cx="2919747" cy="535969"/>
          </a:xfrm>
          <a:prstGeom prst="rect">
            <a:avLst/>
          </a:prstGeom>
          <a:noFill/>
          <a:ln>
            <a:noFill/>
          </a:ln>
        </p:spPr>
        <p:txBody>
          <a:bodyPr wrap="square" lIns="91400" tIns="45675" rIns="91400" bIns="45675" anchor="b" anchorCtr="0">
            <a:noAutofit/>
          </a:bodyPr>
          <a:lstStyle/>
          <a:p>
            <a:pPr marL="0" marR="0" lvl="0" indent="0" algn="r" rtl="0">
              <a:lnSpc>
                <a:spcPct val="100000"/>
              </a:lnSpc>
              <a:spcBef>
                <a:spcPts val="0"/>
              </a:spcBef>
              <a:spcAft>
                <a:spcPts val="0"/>
              </a:spcAft>
              <a:buClr>
                <a:schemeClr val="dk1"/>
              </a:buClr>
              <a:buFont typeface="Verdana"/>
              <a:buNone/>
            </a:pPr>
            <a:fld id="{00000000-1234-1234-1234-123412341234}" type="slidenum">
              <a:rPr lang="no-NO" sz="1200" b="0" i="0" u="none" strike="noStrike" cap="none">
                <a:solidFill>
                  <a:schemeClr val="dk1"/>
                </a:solidFill>
                <a:latin typeface="Verdana"/>
                <a:ea typeface="Verdana"/>
                <a:cs typeface="Verdana"/>
                <a:sym typeface="Verdana"/>
              </a:rPr>
              <a:t>3</a:t>
            </a:fld>
            <a:endParaRPr sz="1200" b="0" i="0" u="none" strike="noStrike" cap="none">
              <a:solidFill>
                <a:schemeClr val="dk1"/>
              </a:solidFill>
              <a:latin typeface="Verdana"/>
              <a:ea typeface="Verdana"/>
              <a:cs typeface="Verdana"/>
              <a:sym typeface="Verdan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61245" indent="-161245" defTabSz="874620">
              <a:lnSpc>
                <a:spcPct val="120000"/>
              </a:lnSpc>
              <a:buSzPct val="75000"/>
              <a:buFontTx/>
              <a:buChar char="•"/>
              <a:defRPr/>
            </a:pPr>
            <a:r>
              <a:rPr lang="nb-NO" baseline="0" dirty="0">
                <a:solidFill>
                  <a:schemeClr val="tx1"/>
                </a:solidFill>
              </a:rPr>
              <a:t>Når jeg snakker om inkludering på systemnivå, forholder jeg meg til begrepsparet inkludering og plassering og med det mener jeg at inkludering er avhengig av organisasjon og person. Organisasjonen skal gi plass til medlemmene og medlemmene skal finne sin plass. Å lære seg å være organisasjonsmedlem – å finne sin plass, kunne orientere seg og plassere seg  i organisasjoner. Øvrebø vgs.</a:t>
            </a:r>
          </a:p>
          <a:p>
            <a:pPr marL="161245" indent="-161245" defTabSz="874620">
              <a:lnSpc>
                <a:spcPct val="120000"/>
              </a:lnSpc>
              <a:buSzPct val="75000"/>
              <a:buFontTx/>
              <a:buChar char="•"/>
              <a:defRPr/>
            </a:pPr>
            <a:r>
              <a:rPr lang="nb-NO" kern="0" dirty="0">
                <a:solidFill>
                  <a:schemeClr val="tx1"/>
                </a:solidFill>
              </a:rPr>
              <a:t>Vi</a:t>
            </a:r>
            <a:r>
              <a:rPr lang="nb-NO" kern="0" baseline="0" dirty="0">
                <a:solidFill>
                  <a:schemeClr val="tx1"/>
                </a:solidFill>
              </a:rPr>
              <a:t> går ut fra</a:t>
            </a:r>
            <a:r>
              <a:rPr lang="nb-NO" kern="0" dirty="0">
                <a:solidFill>
                  <a:schemeClr val="tx1"/>
                </a:solidFill>
              </a:rPr>
              <a:t> en forståelse</a:t>
            </a:r>
            <a:r>
              <a:rPr lang="nb-NO" kern="0" baseline="0" dirty="0">
                <a:solidFill>
                  <a:schemeClr val="tx1"/>
                </a:solidFill>
              </a:rPr>
              <a:t> av at inkludering </a:t>
            </a:r>
            <a:r>
              <a:rPr lang="nb-NO" dirty="0">
                <a:solidFill>
                  <a:schemeClr val="tx1"/>
                </a:solidFill>
              </a:rPr>
              <a:t>avhenger både av person og organisasjon. Inkludering – plassering</a:t>
            </a:r>
          </a:p>
          <a:p>
            <a:pPr marL="161245" indent="-161245">
              <a:lnSpc>
                <a:spcPct val="120000"/>
              </a:lnSpc>
              <a:buSzPct val="75000"/>
              <a:buFontTx/>
              <a:buChar char="•"/>
            </a:pPr>
            <a:r>
              <a:rPr lang="nb-NO" kern="0" baseline="0" dirty="0">
                <a:solidFill>
                  <a:schemeClr val="tx1"/>
                </a:solidFill>
              </a:rPr>
              <a:t>Spørsmålet har vært. </a:t>
            </a:r>
            <a:r>
              <a:rPr lang="nb-NO" i="1" kern="0" dirty="0">
                <a:solidFill>
                  <a:schemeClr val="tx1"/>
                </a:solidFill>
              </a:rPr>
              <a:t>Hvordan blir man organisasjonsmedlemmer og spesielt spørsmålet om hvordan fungerer</a:t>
            </a:r>
            <a:r>
              <a:rPr lang="nb-NO" i="1" kern="0" baseline="0" dirty="0">
                <a:solidFill>
                  <a:schemeClr val="tx1"/>
                </a:solidFill>
              </a:rPr>
              <a:t> organisasjoner når det er lett å finne sin plass? </a:t>
            </a:r>
          </a:p>
          <a:p>
            <a:pPr marL="161245" indent="-161245">
              <a:lnSpc>
                <a:spcPct val="120000"/>
              </a:lnSpc>
              <a:buSzPct val="75000"/>
              <a:buFontTx/>
              <a:buChar char="•"/>
            </a:pPr>
            <a:r>
              <a:rPr lang="nb-NO" i="1" kern="0" baseline="0" dirty="0">
                <a:solidFill>
                  <a:schemeClr val="tx1"/>
                </a:solidFill>
              </a:rPr>
              <a:t>Å gi plass</a:t>
            </a:r>
          </a:p>
          <a:p>
            <a:pPr marL="161245" indent="-161245">
              <a:lnSpc>
                <a:spcPct val="120000"/>
              </a:lnSpc>
              <a:buSzPct val="75000"/>
              <a:buFontTx/>
              <a:buChar char="•"/>
            </a:pPr>
            <a:r>
              <a:rPr lang="nb-NO" i="1" kern="0" baseline="0" dirty="0">
                <a:solidFill>
                  <a:schemeClr val="tx1"/>
                </a:solidFill>
              </a:rPr>
              <a:t>Å plassere seg – veilede</a:t>
            </a:r>
          </a:p>
          <a:p>
            <a:pPr marL="161245" indent="-161245">
              <a:lnSpc>
                <a:spcPct val="120000"/>
              </a:lnSpc>
              <a:buSzPct val="75000"/>
              <a:buFontTx/>
              <a:buChar char="•"/>
            </a:pPr>
            <a:r>
              <a:rPr lang="nb-NO" i="1" kern="0" baseline="0" dirty="0">
                <a:solidFill>
                  <a:schemeClr val="tx1"/>
                </a:solidFill>
              </a:rPr>
              <a:t>Nå skal vi se mer konkret på dette å gi plass--</a:t>
            </a:r>
          </a:p>
          <a:p>
            <a:pPr defTabSz="921623">
              <a:defRPr/>
            </a:pPr>
            <a:endParaRPr lang="nb-NO" dirty="0">
              <a:solidFill>
                <a:schemeClr val="tx1"/>
              </a:solidFill>
            </a:endParaRPr>
          </a:p>
        </p:txBody>
      </p:sp>
      <p:sp>
        <p:nvSpPr>
          <p:cNvPr id="4" name="Plassholder for lysbildenummer 3"/>
          <p:cNvSpPr>
            <a:spLocks noGrp="1"/>
          </p:cNvSpPr>
          <p:nvPr>
            <p:ph type="sldNum" sz="quarter" idx="10"/>
          </p:nvPr>
        </p:nvSpPr>
        <p:spPr/>
        <p:txBody>
          <a:bodyPr/>
          <a:lstStyle/>
          <a:p>
            <a:fld id="{C94925A9-4046-4FE7-93B4-3A44AB58FD29}" type="slidenum">
              <a:rPr lang="nb-NO" smtClean="0"/>
              <a:t>4</a:t>
            </a:fld>
            <a:endParaRPr lang="nb-NO"/>
          </a:p>
        </p:txBody>
      </p:sp>
    </p:spTree>
    <p:extLst>
      <p:ext uri="{BB962C8B-B14F-4D97-AF65-F5344CB8AC3E}">
        <p14:creationId xmlns:p14="http://schemas.microsoft.com/office/powerpoint/2010/main" val="1063112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0050" indent="-170050" defTabSz="914217">
              <a:buFont typeface="Arial" panose="020B0604020202020204" pitchFamily="34" charset="0"/>
              <a:buChar char="•"/>
              <a:defRPr/>
            </a:pPr>
            <a:r>
              <a:rPr lang="nb-NO" baseline="0" dirty="0">
                <a:solidFill>
                  <a:schemeClr val="tx1"/>
                </a:solidFill>
              </a:rPr>
              <a:t>Vi vet at ressurser til spesialundervisning er brukt på forskjellig vis. Vi vet at noen barn forstyrrer mer enn andre og vi ønsker å gi dem tilbud utenfor fellesskapet –på grupperom. For å bli medlem og kunne oppleve, forstå og tolke forventningene, må imidlertid alle barn og unge være en del av fellesskapet. Dere har kanskje erfart hvordan noen elever fungerer bare dårligere og dårligere etterhvert som de er mer og mer ute på grupperom. På grupperom blir man ikke medlem – og </a:t>
            </a:r>
            <a:r>
              <a:rPr lang="nb-NO" baseline="0" dirty="0" err="1">
                <a:solidFill>
                  <a:schemeClr val="tx1"/>
                </a:solidFill>
              </a:rPr>
              <a:t>kasnkje</a:t>
            </a:r>
            <a:r>
              <a:rPr lang="nb-NO" baseline="0" dirty="0">
                <a:solidFill>
                  <a:schemeClr val="tx1"/>
                </a:solidFill>
              </a:rPr>
              <a:t> mer og mer krevende. </a:t>
            </a:r>
          </a:p>
          <a:p>
            <a:pPr marL="170050" indent="-170050" defTabSz="914217">
              <a:buFont typeface="Arial" panose="020B0604020202020204" pitchFamily="34" charset="0"/>
              <a:buChar char="•"/>
              <a:defRPr/>
            </a:pPr>
            <a:r>
              <a:rPr lang="nb-NO" baseline="0" dirty="0">
                <a:solidFill>
                  <a:schemeClr val="tx1"/>
                </a:solidFill>
              </a:rPr>
              <a:t>Elever som settes utenfor – blir ofte utenfor – Utdanning </a:t>
            </a:r>
            <a:r>
              <a:rPr lang="nb-NO" baseline="0" dirty="0" err="1">
                <a:solidFill>
                  <a:schemeClr val="tx1"/>
                </a:solidFill>
              </a:rPr>
              <a:t>X</a:t>
            </a:r>
            <a:r>
              <a:rPr lang="nb-NO" baseline="0" dirty="0">
                <a:solidFill>
                  <a:schemeClr val="tx1"/>
                </a:solidFill>
              </a:rPr>
              <a:t> –klassen… konsekvensene er umulige å argumentere for.</a:t>
            </a:r>
          </a:p>
          <a:p>
            <a:pPr marL="170050" indent="-170050" defTabSz="914217">
              <a:buFont typeface="Arial" panose="020B0604020202020204" pitchFamily="34" charset="0"/>
              <a:buChar char="•"/>
              <a:defRPr/>
            </a:pPr>
            <a:r>
              <a:rPr lang="nb-NO" baseline="0" dirty="0">
                <a:solidFill>
                  <a:schemeClr val="tx1"/>
                </a:solidFill>
              </a:rPr>
              <a:t>Dere oppdrar barn til organisasjonsdeltagere store forskjeller: bruke fokuset på fellesskapet.</a:t>
            </a:r>
          </a:p>
          <a:p>
            <a:pPr marL="170050" indent="-170050" defTabSz="914217">
              <a:buFont typeface="Arial" panose="020B0604020202020204" pitchFamily="34" charset="0"/>
              <a:buChar char="•"/>
              <a:defRPr/>
            </a:pPr>
            <a:r>
              <a:rPr lang="nb-NO" baseline="0" dirty="0">
                <a:solidFill>
                  <a:schemeClr val="tx1"/>
                </a:solidFill>
              </a:rPr>
              <a:t>Fokuset på inkludering er å ha fokus på fellesskapet og hvordan elevene finner sin plass og utvikler seg i fellesskapet – noen trenger veiledning</a:t>
            </a:r>
          </a:p>
          <a:p>
            <a:pPr marL="170050" indent="-170050" defTabSz="914217">
              <a:buFont typeface="Arial" panose="020B0604020202020204" pitchFamily="34" charset="0"/>
              <a:buChar char="•"/>
              <a:defRPr/>
            </a:pPr>
            <a:r>
              <a:rPr lang="nb-NO" baseline="0" dirty="0">
                <a:solidFill>
                  <a:schemeClr val="tx1"/>
                </a:solidFill>
              </a:rPr>
              <a:t>Dere utdanner organisasjonsdeltagere - Forventningene har stor betydning i praksis og det skal vi se nærmere på nå.</a:t>
            </a:r>
          </a:p>
        </p:txBody>
      </p:sp>
      <p:sp>
        <p:nvSpPr>
          <p:cNvPr id="4" name="Plassholder for lysbildenummer 3"/>
          <p:cNvSpPr>
            <a:spLocks noGrp="1"/>
          </p:cNvSpPr>
          <p:nvPr>
            <p:ph type="sldNum" sz="quarter" idx="10"/>
          </p:nvPr>
        </p:nvSpPr>
        <p:spPr/>
        <p:txBody>
          <a:bodyPr/>
          <a:lstStyle/>
          <a:p>
            <a:fld id="{C94925A9-4046-4FE7-93B4-3A44AB58FD29}" type="slidenum">
              <a:rPr lang="nb-NO" smtClean="0"/>
              <a:t>5</a:t>
            </a:fld>
            <a:endParaRPr lang="nb-NO"/>
          </a:p>
        </p:txBody>
      </p:sp>
    </p:spTree>
    <p:extLst>
      <p:ext uri="{BB962C8B-B14F-4D97-AF65-F5344CB8AC3E}">
        <p14:creationId xmlns:p14="http://schemas.microsoft.com/office/powerpoint/2010/main" val="801062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txBox="1">
            <a:spLocks noGrp="1"/>
          </p:cNvSpPr>
          <p:nvPr>
            <p:ph type="sldNum" idx="12"/>
          </p:nvPr>
        </p:nvSpPr>
        <p:spPr>
          <a:xfrm>
            <a:off x="3816578" y="10181560"/>
            <a:ext cx="2919747" cy="535969"/>
          </a:xfrm>
          <a:prstGeom prst="rect">
            <a:avLst/>
          </a:prstGeom>
          <a:noFill/>
          <a:ln>
            <a:noFill/>
          </a:ln>
        </p:spPr>
        <p:txBody>
          <a:bodyPr wrap="square" lIns="91400" tIns="45675" rIns="91400" bIns="45675" anchor="b" anchorCtr="0">
            <a:noAutofit/>
          </a:bodyPr>
          <a:lstStyle/>
          <a:p>
            <a:pPr marL="0" marR="0" lvl="0" indent="0" algn="r" rtl="0">
              <a:lnSpc>
                <a:spcPct val="100000"/>
              </a:lnSpc>
              <a:spcBef>
                <a:spcPts val="0"/>
              </a:spcBef>
              <a:spcAft>
                <a:spcPts val="0"/>
              </a:spcAft>
              <a:buClr>
                <a:srgbClr val="000000"/>
              </a:buClr>
              <a:buFont typeface="Verdana"/>
              <a:buNone/>
            </a:pPr>
            <a:fld id="{00000000-1234-1234-1234-123412341234}" type="slidenum">
              <a:rPr lang="no-NO" sz="1200" b="0" i="0" u="none" strike="noStrike" cap="none">
                <a:solidFill>
                  <a:srgbClr val="000000"/>
                </a:solidFill>
                <a:latin typeface="Verdana"/>
                <a:ea typeface="Verdana"/>
                <a:cs typeface="Verdana"/>
                <a:sym typeface="Verdana"/>
              </a:rPr>
              <a:t>6</a:t>
            </a:fld>
            <a:endParaRPr sz="1200" b="0" i="0" u="none" strike="noStrike" cap="none">
              <a:solidFill>
                <a:srgbClr val="000000"/>
              </a:solidFill>
              <a:latin typeface="Verdana"/>
              <a:ea typeface="Verdana"/>
              <a:cs typeface="Verdana"/>
              <a:sym typeface="Verdana"/>
            </a:endParaRPr>
          </a:p>
        </p:txBody>
      </p:sp>
      <p:sp>
        <p:nvSpPr>
          <p:cNvPr id="330" name="Shape 330"/>
          <p:cNvSpPr>
            <a:spLocks noGrp="1" noRot="1" noChangeAspect="1"/>
          </p:cNvSpPr>
          <p:nvPr>
            <p:ph type="sldImg" idx="2"/>
          </p:nvPr>
        </p:nvSpPr>
        <p:spPr>
          <a:xfrm>
            <a:off x="-204788" y="803275"/>
            <a:ext cx="7146926" cy="4021138"/>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1" name="Shape 331"/>
          <p:cNvSpPr txBox="1">
            <a:spLocks noGrp="1"/>
          </p:cNvSpPr>
          <p:nvPr>
            <p:ph type="body" idx="1"/>
          </p:nvPr>
        </p:nvSpPr>
        <p:spPr>
          <a:xfrm>
            <a:off x="673790" y="5091715"/>
            <a:ext cx="5390304" cy="4823724"/>
          </a:xfrm>
          <a:prstGeom prst="rect">
            <a:avLst/>
          </a:prstGeom>
          <a:noFill/>
          <a:ln>
            <a:noFill/>
          </a:ln>
        </p:spPr>
        <p:txBody>
          <a:bodyPr wrap="square" lIns="91400" tIns="45675" rIns="91400" bIns="45675" anchor="t" anchorCtr="0">
            <a:noAutofit/>
          </a:bodyPr>
          <a:lstStyle/>
          <a:p>
            <a:pPr marL="171853" marR="0" lvl="0" indent="-171853" algn="l" rtl="0">
              <a:spcBef>
                <a:spcPts val="0"/>
              </a:spcBef>
              <a:spcAft>
                <a:spcPts val="0"/>
              </a:spcAft>
              <a:buClr>
                <a:schemeClr val="dk1"/>
              </a:buClr>
              <a:buSzPts val="1200"/>
              <a:buFont typeface="Arial"/>
              <a:buChar char="•"/>
            </a:pPr>
            <a:r>
              <a:rPr lang="no-NO" sz="1200" b="0" i="0" u="none" strike="noStrike" cap="none" dirty="0">
                <a:solidFill>
                  <a:schemeClr val="dk1"/>
                </a:solidFill>
                <a:latin typeface="Verdana"/>
                <a:ea typeface="Verdana"/>
                <a:cs typeface="Verdana"/>
                <a:sym typeface="Verdana"/>
              </a:rPr>
              <a:t>Forventninger henger sammen med inkludering fordi de gir barn og elever deres muligheter. </a:t>
            </a:r>
            <a:endParaRPr dirty="0"/>
          </a:p>
          <a:p>
            <a:pPr marL="171853" marR="0" lvl="0" indent="-171853" algn="l" rtl="0">
              <a:spcBef>
                <a:spcPts val="357"/>
              </a:spcBef>
              <a:spcAft>
                <a:spcPts val="0"/>
              </a:spcAft>
              <a:buClr>
                <a:schemeClr val="dk1"/>
              </a:buClr>
              <a:buSzPts val="1200"/>
              <a:buFont typeface="Arial"/>
              <a:buChar char="•"/>
            </a:pPr>
            <a:r>
              <a:rPr lang="no-NO" sz="1200" b="0" i="0" u="none" strike="noStrike" cap="none" dirty="0">
                <a:solidFill>
                  <a:schemeClr val="dk1"/>
                </a:solidFill>
                <a:latin typeface="Verdana"/>
                <a:ea typeface="Verdana"/>
                <a:cs typeface="Verdana"/>
                <a:sym typeface="Verdana"/>
              </a:rPr>
              <a:t>Se på dette eksempelet.</a:t>
            </a:r>
            <a:endParaRPr dirty="0"/>
          </a:p>
          <a:p>
            <a:pPr marL="171853" marR="0" lvl="0" indent="-171853" algn="l" rtl="0">
              <a:spcBef>
                <a:spcPts val="357"/>
              </a:spcBef>
              <a:spcAft>
                <a:spcPts val="0"/>
              </a:spcAft>
              <a:buClr>
                <a:schemeClr val="dk1"/>
              </a:buClr>
              <a:buSzPts val="1200"/>
              <a:buFont typeface="Arial"/>
              <a:buChar char="•"/>
            </a:pPr>
            <a:r>
              <a:rPr lang="no-NO" sz="1200" b="0" i="0" u="none" strike="noStrike" cap="none" dirty="0">
                <a:solidFill>
                  <a:schemeClr val="dk1"/>
                </a:solidFill>
                <a:latin typeface="Verdana"/>
                <a:ea typeface="Verdana"/>
                <a:cs typeface="Verdana"/>
                <a:sym typeface="Verdana"/>
              </a:rPr>
              <a:t>Hvordan sammenlignes barnet? Mor_ andre barn, styrer – andre barn med downs, koordinator – motorisk med downs. Hvilken sammenligning gir barnet best muligheter? Rollen som målestokk – strekke seg! Men hvordan ser forventningsstrukturer ut i praksis? Vi har fokusgruppeintervjuer med alle lærerne i to ulike skoler. Vi intervjuer på den måten at vi stiller et spørsmål og la de diskutere, det er fordi hva de sier og hvordan de gjør det avspeiler hvordan de vanligvis snakker sammen – de skal ikke fortelle oss noe, men diskutere ift sin skole.</a:t>
            </a:r>
            <a:endParaRPr lang="nb-NO" sz="1200" b="0" i="0" u="none" strike="noStrike" cap="none" dirty="0">
              <a:solidFill>
                <a:schemeClr val="dk1"/>
              </a:solidFill>
              <a:latin typeface="Verdana"/>
              <a:ea typeface="Verdana"/>
              <a:cs typeface="Verdana"/>
              <a:sym typeface="Verdana"/>
            </a:endParaRPr>
          </a:p>
          <a:p>
            <a:pPr marL="171853" marR="0" lvl="0" indent="-171853" algn="l" rtl="0">
              <a:spcBef>
                <a:spcPts val="357"/>
              </a:spcBef>
              <a:spcAft>
                <a:spcPts val="0"/>
              </a:spcAft>
              <a:buClr>
                <a:schemeClr val="dk1"/>
              </a:buClr>
              <a:buSzPts val="1200"/>
              <a:buFont typeface="Arial"/>
              <a:buChar char="•"/>
            </a:pPr>
            <a:r>
              <a:rPr lang="nb-NO" sz="1200" b="0" i="0" u="none" strike="noStrike" cap="none" dirty="0">
                <a:solidFill>
                  <a:schemeClr val="dk1"/>
                </a:solidFill>
                <a:latin typeface="Verdana"/>
                <a:ea typeface="Verdana"/>
                <a:cs typeface="Verdana"/>
                <a:sym typeface="Verdana"/>
              </a:rPr>
              <a:t>Ja, du har jo søstera så du vet hva jeg snakker om --</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685659" indent="-457105"/>
            <a:r>
              <a:rPr lang="nb-NO" dirty="0">
                <a:latin typeface="Helvetica"/>
                <a:cs typeface="Helvetica"/>
              </a:rPr>
              <a:t>Skolens forutsetninger for inkludering utvikles lokalt og kan endres ved å jobbe med støtten fra foreldre og lokalmiljø – Det </a:t>
            </a:r>
            <a:r>
              <a:rPr lang="nb-NO" dirty="0" err="1">
                <a:latin typeface="Helvetica"/>
                <a:cs typeface="Helvetica"/>
              </a:rPr>
              <a:t>handelr</a:t>
            </a:r>
            <a:r>
              <a:rPr lang="nb-NO" dirty="0">
                <a:latin typeface="Helvetica"/>
                <a:cs typeface="Helvetica"/>
              </a:rPr>
              <a:t> om </a:t>
            </a:r>
            <a:r>
              <a:rPr lang="nb-NO" b="1" dirty="0">
                <a:latin typeface="Helvetica"/>
                <a:cs typeface="Helvetica"/>
              </a:rPr>
              <a:t>å bli kjent  </a:t>
            </a:r>
            <a:r>
              <a:rPr lang="nb-NO" dirty="0">
                <a:latin typeface="Helvetica"/>
                <a:cs typeface="Helvetica"/>
              </a:rPr>
              <a:t>med</a:t>
            </a:r>
          </a:p>
          <a:p>
            <a:pPr marL="1428455" lvl="2" indent="-285691"/>
            <a:r>
              <a:rPr lang="nb-NO" dirty="0">
                <a:latin typeface="Helvetica"/>
                <a:cs typeface="Helvetica"/>
              </a:rPr>
              <a:t>Elevenes hverdagsliv</a:t>
            </a:r>
          </a:p>
          <a:p>
            <a:pPr marL="1428455" lvl="2" indent="-285691"/>
            <a:r>
              <a:rPr lang="nb-NO" dirty="0">
                <a:latin typeface="Helvetica"/>
                <a:cs typeface="Helvetica"/>
              </a:rPr>
              <a:t>Foreldrenes ønsker for barna sine</a:t>
            </a:r>
          </a:p>
          <a:p>
            <a:pPr marL="1428455" lvl="2" indent="-285691"/>
            <a:r>
              <a:rPr lang="nb-NO" dirty="0">
                <a:latin typeface="Helvetica"/>
                <a:cs typeface="Helvetica"/>
              </a:rPr>
              <a:t>Resurser i natur, bedrifter</a:t>
            </a:r>
          </a:p>
          <a:p>
            <a:pPr marL="1428455" lvl="2" indent="-285691"/>
            <a:r>
              <a:rPr lang="nb-NO" dirty="0">
                <a:latin typeface="Helvetica"/>
                <a:cs typeface="Helvetica"/>
              </a:rPr>
              <a:t>organisasjoner og sosiale fellesskap – det står om dette i Overordnet del også – </a:t>
            </a:r>
            <a:r>
              <a:rPr lang="nb-NO" b="1" dirty="0">
                <a:latin typeface="Helvetica"/>
                <a:cs typeface="Helvetica"/>
              </a:rPr>
              <a:t>men vi kan si hvordan </a:t>
            </a:r>
            <a:r>
              <a:rPr lang="nb-NO" dirty="0">
                <a:latin typeface="Helvetica"/>
                <a:cs typeface="Helvetica"/>
              </a:rPr>
              <a:t>– hva som skal til – det er ny kunnskap!</a:t>
            </a:r>
          </a:p>
          <a:p>
            <a:pPr defTabSz="914211"/>
            <a:r>
              <a:rPr lang="nb-NO" dirty="0">
                <a:latin typeface="Helvetica"/>
                <a:cs typeface="Helvetica"/>
              </a:rPr>
              <a:t>Når personalet bruker tid og arbeidsmåter som gjør dem samstemte i arbeidet med å få støtte fra hverandre og fra lokalmiljøet, går arbeidsbelastningen </a:t>
            </a:r>
            <a:r>
              <a:rPr lang="nb-NO" b="1" dirty="0">
                <a:latin typeface="Helvetica"/>
                <a:cs typeface="Helvetica"/>
              </a:rPr>
              <a:t>ned. </a:t>
            </a:r>
          </a:p>
          <a:p>
            <a:pPr defTabSz="914211"/>
            <a:r>
              <a:rPr lang="nb-NO" b="1" dirty="0">
                <a:latin typeface="Helvetica"/>
                <a:cs typeface="Helvetica"/>
              </a:rPr>
              <a:t>Det viser annen forskning også. Dette virker sterkt – støtte og tydelige forventninger utenfra – i møte med foreldre som støtter virker. Vi finner at det virker inn på  </a:t>
            </a:r>
            <a:r>
              <a:rPr lang="nb-NO" b="1" dirty="0" err="1">
                <a:latin typeface="Helvetica"/>
                <a:cs typeface="Helvetica"/>
              </a:rPr>
              <a:t>ansvarforståelsen</a:t>
            </a:r>
            <a:r>
              <a:rPr lang="nb-NO" b="1" dirty="0">
                <a:latin typeface="Helvetica"/>
                <a:cs typeface="Helvetica"/>
              </a:rPr>
              <a:t> og elevsynet. Det er derfor vi kaller det nøkkelen til inkluderende fellesskap!</a:t>
            </a:r>
          </a:p>
        </p:txBody>
      </p:sp>
      <p:sp>
        <p:nvSpPr>
          <p:cNvPr id="4" name="Plassholder for lysbildenummer 3"/>
          <p:cNvSpPr>
            <a:spLocks noGrp="1"/>
          </p:cNvSpPr>
          <p:nvPr>
            <p:ph type="sldNum" sz="quarter" idx="5"/>
          </p:nvPr>
        </p:nvSpPr>
        <p:spPr/>
        <p:txBody>
          <a:bodyPr/>
          <a:lstStyle/>
          <a:p>
            <a:fld id="{1EBEB604-C9F2-B44F-BBD0-B423C6B3A96A}" type="slidenum">
              <a:rPr lang="nb-NO" smtClean="0"/>
              <a:t>7</a:t>
            </a:fld>
            <a:endParaRPr lang="nb-NO"/>
          </a:p>
        </p:txBody>
      </p:sp>
    </p:spTree>
    <p:extLst>
      <p:ext uri="{BB962C8B-B14F-4D97-AF65-F5344CB8AC3E}">
        <p14:creationId xmlns:p14="http://schemas.microsoft.com/office/powerpoint/2010/main" val="1531916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Så hva er nøkkelen til inkluderende fellesskap? </a:t>
            </a:r>
          </a:p>
          <a:p>
            <a:endParaRPr lang="nb-NO" dirty="0"/>
          </a:p>
          <a:p>
            <a:r>
              <a:rPr lang="nb-NO" dirty="0">
                <a:latin typeface="Calibri" panose="020F0502020204030204" pitchFamily="34" charset="0"/>
                <a:ea typeface="Calibri" panose="020F0502020204030204" pitchFamily="34" charset="0"/>
                <a:cs typeface="Times New Roman" panose="02020603050405020304" pitchFamily="18" charset="0"/>
              </a:rPr>
              <a:t>Nøkkelen til inkluderende fellesskap </a:t>
            </a:r>
          </a:p>
          <a:p>
            <a:r>
              <a:rPr lang="nb-NO" dirty="0">
                <a:latin typeface="Calibri" panose="020F0502020204030204" pitchFamily="34" charset="0"/>
                <a:ea typeface="Calibri" panose="020F0502020204030204" pitchFamily="34" charset="0"/>
                <a:cs typeface="Times New Roman" panose="02020603050405020304" pitchFamily="18" charset="0"/>
              </a:rPr>
              <a:t>	er at personalet bruker </a:t>
            </a:r>
          </a:p>
          <a:p>
            <a:r>
              <a:rPr lang="nb-NO" dirty="0">
                <a:latin typeface="Calibri" panose="020F0502020204030204" pitchFamily="34" charset="0"/>
                <a:ea typeface="Calibri" panose="020F0502020204030204" pitchFamily="34" charset="0"/>
                <a:cs typeface="Times New Roman" panose="02020603050405020304" pitchFamily="18" charset="0"/>
              </a:rPr>
              <a:t>tid, arbeidsmåter og kunnskap </a:t>
            </a:r>
          </a:p>
          <a:p>
            <a:r>
              <a:rPr lang="nb-NO" dirty="0">
                <a:latin typeface="Calibri" panose="020F0502020204030204" pitchFamily="34" charset="0"/>
                <a:ea typeface="Calibri" panose="020F0502020204030204" pitchFamily="34" charset="0"/>
                <a:cs typeface="Times New Roman" panose="02020603050405020304" pitchFamily="18" charset="0"/>
              </a:rPr>
              <a:t>	som gjør dem </a:t>
            </a:r>
          </a:p>
          <a:p>
            <a:r>
              <a:rPr lang="nb-NO" dirty="0">
                <a:latin typeface="Calibri" panose="020F0502020204030204" pitchFamily="34" charset="0"/>
                <a:ea typeface="Calibri" panose="020F0502020204030204" pitchFamily="34" charset="0"/>
                <a:cs typeface="Times New Roman" panose="02020603050405020304" pitchFamily="18" charset="0"/>
              </a:rPr>
              <a:t>kjent med lokalmiljøet -</a:t>
            </a:r>
          </a:p>
          <a:p>
            <a:r>
              <a:rPr lang="nb-NO" dirty="0">
                <a:latin typeface="Calibri" panose="020F0502020204030204" pitchFamily="34" charset="0"/>
                <a:ea typeface="Calibri" panose="020F0502020204030204" pitchFamily="34" charset="0"/>
                <a:cs typeface="Times New Roman" panose="02020603050405020304" pitchFamily="18" charset="0"/>
              </a:rPr>
              <a:t>samstemte i sine forventninger til hverandre og elevene</a:t>
            </a:r>
          </a:p>
          <a:p>
            <a:r>
              <a:rPr lang="nb-NO" dirty="0">
                <a:latin typeface="Calibri" panose="020F0502020204030204" pitchFamily="34" charset="0"/>
                <a:ea typeface="Calibri" panose="020F0502020204030204" pitchFamily="34" charset="0"/>
                <a:cs typeface="Times New Roman" panose="02020603050405020304" pitchFamily="18" charset="0"/>
              </a:rPr>
              <a:t>med støtte fra foreldre og lokalmiljø</a:t>
            </a:r>
            <a:endParaRPr lang="nb-NO" dirty="0"/>
          </a:p>
          <a:p>
            <a:r>
              <a:rPr lang="nb-NO" dirty="0"/>
              <a:t> Det står i Overordnet del : de ansatte på skolen… SITAT</a:t>
            </a:r>
          </a:p>
          <a:p>
            <a:r>
              <a:rPr lang="nb-NO" dirty="0"/>
              <a:t>(Skoler som har jobbet med å få </a:t>
            </a:r>
            <a:r>
              <a:rPr lang="nb-NO" dirty="0" err="1"/>
              <a:t>forldrene</a:t>
            </a:r>
            <a:r>
              <a:rPr lang="nb-NO" dirty="0"/>
              <a:t> med – spurte dem om hvordan de ville at personalet skulle møte barna </a:t>
            </a:r>
            <a:r>
              <a:rPr lang="nb-NO" dirty="0" err="1"/>
              <a:t>tl</a:t>
            </a:r>
            <a:r>
              <a:rPr lang="nb-NO" dirty="0"/>
              <a:t> skolestart etter sommerferien – det endte med </a:t>
            </a:r>
            <a:r>
              <a:rPr lang="nb-NO" dirty="0" err="1"/>
              <a:t>oppstartsfestival</a:t>
            </a:r>
            <a:r>
              <a:rPr lang="nb-NO" dirty="0"/>
              <a:t> og håndballturnering. Og et personale som opplevde sterk støtte og større pågangsmot og tro på at utdanningsbakgrunn ikke har alt å si). </a:t>
            </a:r>
          </a:p>
        </p:txBody>
      </p:sp>
      <p:sp>
        <p:nvSpPr>
          <p:cNvPr id="4" name="Plassholder for lysbildenummer 3"/>
          <p:cNvSpPr>
            <a:spLocks noGrp="1"/>
          </p:cNvSpPr>
          <p:nvPr>
            <p:ph type="sldNum" sz="quarter" idx="5"/>
          </p:nvPr>
        </p:nvSpPr>
        <p:spPr/>
        <p:txBody>
          <a:bodyPr/>
          <a:lstStyle/>
          <a:p>
            <a:fld id="{1EBEB604-C9F2-B44F-BBD0-B423C6B3A96A}" type="slidenum">
              <a:rPr lang="nb-NO" smtClean="0"/>
              <a:t>8</a:t>
            </a:fld>
            <a:endParaRPr lang="nb-NO"/>
          </a:p>
        </p:txBody>
      </p:sp>
    </p:spTree>
    <p:extLst>
      <p:ext uri="{BB962C8B-B14F-4D97-AF65-F5344CB8AC3E}">
        <p14:creationId xmlns:p14="http://schemas.microsoft.com/office/powerpoint/2010/main" val="3963876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41231CE-B4EF-4C03-A6D9-E522C41A4EA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C88B6BCD-FDA6-4D8F-A1E4-D8F68CE11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437A12EA-6ADF-4522-A210-17495FABF042}"/>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5" name="Plassholder for bunntekst 4">
            <a:extLst>
              <a:ext uri="{FF2B5EF4-FFF2-40B4-BE49-F238E27FC236}">
                <a16:creationId xmlns:a16="http://schemas.microsoft.com/office/drawing/2014/main" id="{7103846E-CB67-4397-A366-FDA68236444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3AF2FAD-9CC4-4677-BF8F-F0E39DBEAAA4}"/>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65654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2B00BD-7D28-4A12-B271-54E44D8AD732}"/>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C0DBABBB-260D-4FCF-8FF2-5C17CD196FE2}"/>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3C06DCA-A959-4D8C-AF61-19E67656C557}"/>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5" name="Plassholder for bunntekst 4">
            <a:extLst>
              <a:ext uri="{FF2B5EF4-FFF2-40B4-BE49-F238E27FC236}">
                <a16:creationId xmlns:a16="http://schemas.microsoft.com/office/drawing/2014/main" id="{909DB5A8-517F-461C-8BDF-F9078CEB2ED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5FBD604-3E10-4A25-BFF5-30AD5B498E3A}"/>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3245492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C9B21247-8D0E-4C0A-BF73-84E36DE6CAF4}"/>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F012678-69FE-4272-B848-4465F82BCAC8}"/>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720380A-903D-403F-A154-842793DD3C14}"/>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5" name="Plassholder for bunntekst 4">
            <a:extLst>
              <a:ext uri="{FF2B5EF4-FFF2-40B4-BE49-F238E27FC236}">
                <a16:creationId xmlns:a16="http://schemas.microsoft.com/office/drawing/2014/main" id="{B9AD91A2-E4F3-41F6-A941-7F9556C58C8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E582D70-4C68-4CE8-85FD-51482F6CFC0E}"/>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536845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7A49D5-086C-40AA-969F-E00E5951DDE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4A992C4-6E0B-4069-8481-A1791A4A01B2}"/>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822A3B1-9D18-4A88-97B4-E1C7B718E355}"/>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5" name="Plassholder for bunntekst 4">
            <a:extLst>
              <a:ext uri="{FF2B5EF4-FFF2-40B4-BE49-F238E27FC236}">
                <a16:creationId xmlns:a16="http://schemas.microsoft.com/office/drawing/2014/main" id="{5237D041-5434-4EB9-9453-6D6D7801FEE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2DF5314-D646-4850-AE73-0C44CEB2A915}"/>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287174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28C2D1-45FA-4C25-B5F3-9FA08D8496B9}"/>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BF15652A-A788-49BB-B24F-173A8E8055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B24C06FA-BA40-4565-808F-8F68D9C7F137}"/>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5" name="Plassholder for bunntekst 4">
            <a:extLst>
              <a:ext uri="{FF2B5EF4-FFF2-40B4-BE49-F238E27FC236}">
                <a16:creationId xmlns:a16="http://schemas.microsoft.com/office/drawing/2014/main" id="{121115A2-5282-4D4B-B663-F4F1A5D1B29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FD9DB65-A063-41F3-BD05-E91A19981E5C}"/>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9535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0103B6-5195-4A00-8B1F-0325BE396A2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141C222-B8B5-41A7-BBD2-EAE7D1D421A9}"/>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57664F52-9C12-48E5-BD99-9D86156DCD3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9F7E797B-A8E5-4A7D-889B-408F50A3D1D7}"/>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6" name="Plassholder for bunntekst 5">
            <a:extLst>
              <a:ext uri="{FF2B5EF4-FFF2-40B4-BE49-F238E27FC236}">
                <a16:creationId xmlns:a16="http://schemas.microsoft.com/office/drawing/2014/main" id="{0E65F314-C1F1-4ECB-BAA0-DC262E83C51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A93E6BC-2A0F-4A67-B509-DA02FB9E82CB}"/>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308884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F0D33B-9A69-4888-963E-6B58ABCBB8DA}"/>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BE4CE19C-C3FA-465C-A83B-D55C77FB27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333F770B-EE9F-4C69-B511-B2CB2B8AA216}"/>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1F71A794-6759-42E2-97FC-767A07BD45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71F176CC-CB23-4CC3-8C99-52A7C9A44A9E}"/>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820B735-EFFB-4AB7-BF61-D17D932CBC1F}"/>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8" name="Plassholder for bunntekst 7">
            <a:extLst>
              <a:ext uri="{FF2B5EF4-FFF2-40B4-BE49-F238E27FC236}">
                <a16:creationId xmlns:a16="http://schemas.microsoft.com/office/drawing/2014/main" id="{50B0E3BD-BF6D-4F69-8462-93660639CD73}"/>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6152F435-A353-4E3E-BF14-C0C9EA0E16F7}"/>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2150263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2A969A-9EFD-4A43-8635-73A7667391AA}"/>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786F1A7C-6EB1-4080-9D14-8404BB8FE089}"/>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4" name="Plassholder for bunntekst 3">
            <a:extLst>
              <a:ext uri="{FF2B5EF4-FFF2-40B4-BE49-F238E27FC236}">
                <a16:creationId xmlns:a16="http://schemas.microsoft.com/office/drawing/2014/main" id="{309A546B-383B-4F25-91F3-4D2EA21B117E}"/>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ACF6D376-5BE8-43A7-BACA-196EB481B7F5}"/>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36997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457A5C3-AF97-43F6-8318-46D4F85BBE1F}"/>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3" name="Plassholder for bunntekst 2">
            <a:extLst>
              <a:ext uri="{FF2B5EF4-FFF2-40B4-BE49-F238E27FC236}">
                <a16:creationId xmlns:a16="http://schemas.microsoft.com/office/drawing/2014/main" id="{D6D26DA0-B252-44A8-A977-B06B40C6D8E7}"/>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4F98DD5C-8678-43A7-A0D6-45D247D89F77}"/>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101965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01F119-5A06-404A-ADE4-24EDCB52D2F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0FCA78A-64E8-4C3A-A5A4-90817B0FCE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0E8BB9A4-B5FF-4B71-B9D2-B023A746A6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B82A0A6-6698-4DC7-965D-685A7C1929EB}"/>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6" name="Plassholder for bunntekst 5">
            <a:extLst>
              <a:ext uri="{FF2B5EF4-FFF2-40B4-BE49-F238E27FC236}">
                <a16:creationId xmlns:a16="http://schemas.microsoft.com/office/drawing/2014/main" id="{8FF1FA35-BBC9-4133-8B58-0092A7FE4DE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665EB13-3375-4A26-945D-F098901ED0A7}"/>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314042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94B47BB-4873-4D10-AFB7-A1F1AB25E83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1B6281D7-64E5-44EE-ADA7-72809FA087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581D442E-9760-4455-AC03-0156A711F4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CFC6EA5B-A5EE-4F40-9994-18CE8ED21710}"/>
              </a:ext>
            </a:extLst>
          </p:cNvPr>
          <p:cNvSpPr>
            <a:spLocks noGrp="1"/>
          </p:cNvSpPr>
          <p:nvPr>
            <p:ph type="dt" sz="half" idx="10"/>
          </p:nvPr>
        </p:nvSpPr>
        <p:spPr/>
        <p:txBody>
          <a:bodyPr/>
          <a:lstStyle/>
          <a:p>
            <a:fld id="{034238F0-72EF-4645-8FEB-876E46DDBB62}" type="datetimeFigureOut">
              <a:rPr lang="nb-NO" smtClean="0"/>
              <a:t>23.11.2020</a:t>
            </a:fld>
            <a:endParaRPr lang="nb-NO"/>
          </a:p>
        </p:txBody>
      </p:sp>
      <p:sp>
        <p:nvSpPr>
          <p:cNvPr id="6" name="Plassholder for bunntekst 5">
            <a:extLst>
              <a:ext uri="{FF2B5EF4-FFF2-40B4-BE49-F238E27FC236}">
                <a16:creationId xmlns:a16="http://schemas.microsoft.com/office/drawing/2014/main" id="{AC6AD417-DFE2-48D0-8522-A1CBA70855A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55A9BAE-DA3D-4D97-960C-AF3E18FC7BA7}"/>
              </a:ext>
            </a:extLst>
          </p:cNvPr>
          <p:cNvSpPr>
            <a:spLocks noGrp="1"/>
          </p:cNvSpPr>
          <p:nvPr>
            <p:ph type="sldNum" sz="quarter" idx="12"/>
          </p:nvPr>
        </p:nvSpPr>
        <p:spPr/>
        <p:txBody>
          <a:bodyPr/>
          <a:lstStyle/>
          <a:p>
            <a:fld id="{7DF84103-CC0D-4644-835E-C3CB12102460}" type="slidenum">
              <a:rPr lang="nb-NO" smtClean="0"/>
              <a:t>‹#›</a:t>
            </a:fld>
            <a:endParaRPr lang="nb-NO"/>
          </a:p>
        </p:txBody>
      </p:sp>
    </p:spTree>
    <p:extLst>
      <p:ext uri="{BB962C8B-B14F-4D97-AF65-F5344CB8AC3E}">
        <p14:creationId xmlns:p14="http://schemas.microsoft.com/office/powerpoint/2010/main" val="128236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29323B08-DC8E-478D-ACD2-DA72E14B3A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2DC48EB-E5FB-4CAA-973C-82CED51495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D4FB268-5C77-4B81-BB14-7335926AB3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238F0-72EF-4645-8FEB-876E46DDBB62}" type="datetimeFigureOut">
              <a:rPr lang="nb-NO" smtClean="0"/>
              <a:t>23.11.2020</a:t>
            </a:fld>
            <a:endParaRPr lang="nb-NO"/>
          </a:p>
        </p:txBody>
      </p:sp>
      <p:sp>
        <p:nvSpPr>
          <p:cNvPr id="5" name="Plassholder for bunntekst 4">
            <a:extLst>
              <a:ext uri="{FF2B5EF4-FFF2-40B4-BE49-F238E27FC236}">
                <a16:creationId xmlns:a16="http://schemas.microsoft.com/office/drawing/2014/main" id="{FEA06124-A83D-4FD4-B90F-60884F1AB8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C0FB8222-BADD-4696-8148-B4A188140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84103-CC0D-4644-835E-C3CB12102460}" type="slidenum">
              <a:rPr lang="nb-NO" smtClean="0"/>
              <a:t>‹#›</a:t>
            </a:fld>
            <a:endParaRPr lang="nb-NO"/>
          </a:p>
        </p:txBody>
      </p:sp>
    </p:spTree>
    <p:extLst>
      <p:ext uri="{BB962C8B-B14F-4D97-AF65-F5344CB8AC3E}">
        <p14:creationId xmlns:p14="http://schemas.microsoft.com/office/powerpoint/2010/main" val="278055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0A7080CE-A9C9-4D90-9273-F5626676BF82}"/>
              </a:ext>
            </a:extLst>
          </p:cNvPr>
          <p:cNvSpPr>
            <a:spLocks noGrp="1"/>
          </p:cNvSpPr>
          <p:nvPr>
            <p:ph type="ctrTitle"/>
          </p:nvPr>
        </p:nvSpPr>
        <p:spPr>
          <a:xfrm>
            <a:off x="1524000" y="267924"/>
            <a:ext cx="9144000" cy="2387600"/>
          </a:xfrm>
        </p:spPr>
        <p:txBody>
          <a:bodyPr/>
          <a:lstStyle/>
          <a:p>
            <a:r>
              <a:rPr lang="nb-NO" dirty="0"/>
              <a:t>Elevrollen, forventninger</a:t>
            </a:r>
            <a:br>
              <a:rPr lang="nb-NO" dirty="0"/>
            </a:br>
            <a:r>
              <a:rPr lang="nb-NO" dirty="0"/>
              <a:t>og inkludering</a:t>
            </a:r>
            <a:endParaRPr lang="nb-NO" sz="3600" dirty="0"/>
          </a:p>
        </p:txBody>
      </p:sp>
      <p:sp>
        <p:nvSpPr>
          <p:cNvPr id="5" name="Undertittel 4">
            <a:extLst>
              <a:ext uri="{FF2B5EF4-FFF2-40B4-BE49-F238E27FC236}">
                <a16:creationId xmlns:a16="http://schemas.microsoft.com/office/drawing/2014/main" id="{B4329532-1CFA-4501-9AA1-BC2226CEED37}"/>
              </a:ext>
            </a:extLst>
          </p:cNvPr>
          <p:cNvSpPr>
            <a:spLocks noGrp="1"/>
          </p:cNvSpPr>
          <p:nvPr>
            <p:ph type="subTitle" idx="1"/>
          </p:nvPr>
        </p:nvSpPr>
        <p:spPr/>
        <p:txBody>
          <a:bodyPr>
            <a:normAutofit/>
          </a:bodyPr>
          <a:lstStyle/>
          <a:p>
            <a:r>
              <a:rPr lang="nb-NO" dirty="0"/>
              <a:t>Elevrollen formes av forventningene barna møter i skolen. Inkludering betyr å gi alle elever muligheter til å utvikle en god elevrolle for seg selv og i møte med de andre i klassen.</a:t>
            </a:r>
          </a:p>
          <a:p>
            <a:r>
              <a:rPr lang="nb-NO" dirty="0"/>
              <a:t>							</a:t>
            </a:r>
            <a:endParaRPr lang="nb-NO" sz="1800" dirty="0"/>
          </a:p>
        </p:txBody>
      </p:sp>
    </p:spTree>
    <p:extLst>
      <p:ext uri="{BB962C8B-B14F-4D97-AF65-F5344CB8AC3E}">
        <p14:creationId xmlns:p14="http://schemas.microsoft.com/office/powerpoint/2010/main" val="1859813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E84E55-DA81-4705-8EF4-15F85DB784A2}"/>
              </a:ext>
            </a:extLst>
          </p:cNvPr>
          <p:cNvSpPr>
            <a:spLocks noGrp="1"/>
          </p:cNvSpPr>
          <p:nvPr>
            <p:ph type="title"/>
          </p:nvPr>
        </p:nvSpPr>
        <p:spPr/>
        <p:txBody>
          <a:bodyPr/>
          <a:lstStyle/>
          <a:p>
            <a:r>
              <a:rPr lang="nb-NO" dirty="0"/>
              <a:t>Dialogcafespørsmål:</a:t>
            </a:r>
          </a:p>
        </p:txBody>
      </p:sp>
      <p:sp>
        <p:nvSpPr>
          <p:cNvPr id="3" name="Plassholder for innhold 2">
            <a:extLst>
              <a:ext uri="{FF2B5EF4-FFF2-40B4-BE49-F238E27FC236}">
                <a16:creationId xmlns:a16="http://schemas.microsoft.com/office/drawing/2014/main" id="{D6268043-BDB9-45A6-8247-DA2B07A6C173}"/>
              </a:ext>
            </a:extLst>
          </p:cNvPr>
          <p:cNvSpPr>
            <a:spLocks noGrp="1"/>
          </p:cNvSpPr>
          <p:nvPr>
            <p:ph idx="1"/>
          </p:nvPr>
        </p:nvSpPr>
        <p:spPr/>
        <p:txBody>
          <a:bodyPr/>
          <a:lstStyle/>
          <a:p>
            <a:r>
              <a:rPr lang="nb-NO" dirty="0"/>
              <a:t>Velg de som passer for dere – se nettsiden</a:t>
            </a:r>
          </a:p>
        </p:txBody>
      </p:sp>
    </p:spTree>
    <p:extLst>
      <p:ext uri="{BB962C8B-B14F-4D97-AF65-F5344CB8AC3E}">
        <p14:creationId xmlns:p14="http://schemas.microsoft.com/office/powerpoint/2010/main" val="286823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0E2BC9-40DA-4AC4-858E-CF5517D8C09C}"/>
              </a:ext>
            </a:extLst>
          </p:cNvPr>
          <p:cNvSpPr>
            <a:spLocks noGrp="1"/>
          </p:cNvSpPr>
          <p:nvPr>
            <p:ph type="title"/>
          </p:nvPr>
        </p:nvSpPr>
        <p:spPr>
          <a:xfrm>
            <a:off x="961292" y="800846"/>
            <a:ext cx="10392508" cy="600391"/>
          </a:xfrm>
        </p:spPr>
        <p:txBody>
          <a:bodyPr>
            <a:normAutofit fontScale="90000"/>
          </a:bodyPr>
          <a:lstStyle/>
          <a:p>
            <a:r>
              <a:rPr lang="nb-NO" sz="3100"/>
              <a:t>Kunnskapsløftet 2020 - forventinger til elevrollen</a:t>
            </a:r>
            <a:br>
              <a:rPr lang="nb-NO" sz="3100"/>
            </a:br>
            <a:br>
              <a:rPr lang="nb-NO" sz="2700"/>
            </a:br>
            <a:r>
              <a:rPr lang="nb-NO" sz="2200"/>
              <a:t>2.5.1 Folkehelse og livsmestring</a:t>
            </a:r>
            <a:br>
              <a:rPr lang="nb-NO"/>
            </a:br>
            <a:endParaRPr lang="nb-NO" dirty="0"/>
          </a:p>
        </p:txBody>
      </p:sp>
      <p:sp>
        <p:nvSpPr>
          <p:cNvPr id="3" name="Plassholder for innhold 2">
            <a:extLst>
              <a:ext uri="{FF2B5EF4-FFF2-40B4-BE49-F238E27FC236}">
                <a16:creationId xmlns:a16="http://schemas.microsoft.com/office/drawing/2014/main" id="{9EEFF50D-E2E2-482D-B922-7AA84B037C56}"/>
              </a:ext>
            </a:extLst>
          </p:cNvPr>
          <p:cNvSpPr>
            <a:spLocks noGrp="1"/>
          </p:cNvSpPr>
          <p:nvPr>
            <p:ph idx="1"/>
          </p:nvPr>
        </p:nvSpPr>
        <p:spPr>
          <a:xfrm>
            <a:off x="1016524" y="1517838"/>
            <a:ext cx="10392507" cy="5211447"/>
          </a:xfrm>
        </p:spPr>
        <p:txBody>
          <a:bodyPr>
            <a:normAutofit/>
          </a:bodyPr>
          <a:lstStyle/>
          <a:p>
            <a:pPr>
              <a:lnSpc>
                <a:spcPct val="150000"/>
              </a:lnSpc>
            </a:pPr>
            <a:r>
              <a:rPr lang="nb-NO" sz="2400"/>
              <a:t>Livsmestring dreier seg om å kunne forstå og å kunne påvirke faktorer som har betydning for mestring av eget liv. Temaet skal bidra til at elevene lærer </a:t>
            </a:r>
            <a:r>
              <a:rPr lang="nb-NO" sz="2400" i="1">
                <a:solidFill>
                  <a:srgbClr val="D2002B"/>
                </a:solidFill>
              </a:rPr>
              <a:t>å håndtere medgang og motgang</a:t>
            </a:r>
            <a:r>
              <a:rPr lang="nb-NO" sz="2400" i="1"/>
              <a:t>, og </a:t>
            </a:r>
            <a:r>
              <a:rPr lang="nb-NO" sz="2400" i="1">
                <a:solidFill>
                  <a:srgbClr val="D2002B"/>
                </a:solidFill>
              </a:rPr>
              <a:t>personlige og praktiske utfordringer</a:t>
            </a:r>
            <a:r>
              <a:rPr lang="nb-NO" sz="2400" i="1"/>
              <a:t> </a:t>
            </a:r>
            <a:r>
              <a:rPr lang="nb-NO" sz="2400"/>
              <a:t>på en best mulig måte</a:t>
            </a:r>
          </a:p>
          <a:p>
            <a:endParaRPr lang="nb-NO" dirty="0"/>
          </a:p>
        </p:txBody>
      </p:sp>
      <p:pic>
        <p:nvPicPr>
          <p:cNvPr id="7" name="Bilde 6">
            <a:extLst>
              <a:ext uri="{FF2B5EF4-FFF2-40B4-BE49-F238E27FC236}">
                <a16:creationId xmlns:a16="http://schemas.microsoft.com/office/drawing/2014/main" id="{44063830-4123-4D81-8553-04811CAA20B5}"/>
              </a:ext>
            </a:extLst>
          </p:cNvPr>
          <p:cNvPicPr>
            <a:picLocks noChangeAspect="1"/>
          </p:cNvPicPr>
          <p:nvPr/>
        </p:nvPicPr>
        <p:blipFill>
          <a:blip r:embed="rId3"/>
          <a:stretch>
            <a:fillRect/>
          </a:stretch>
        </p:blipFill>
        <p:spPr>
          <a:xfrm>
            <a:off x="5167312" y="3384072"/>
            <a:ext cx="5748339" cy="3473928"/>
          </a:xfrm>
          <a:prstGeom prst="rect">
            <a:avLst/>
          </a:prstGeom>
        </p:spPr>
      </p:pic>
    </p:spTree>
    <p:extLst>
      <p:ext uri="{BB962C8B-B14F-4D97-AF65-F5344CB8AC3E}">
        <p14:creationId xmlns:p14="http://schemas.microsoft.com/office/powerpoint/2010/main" val="121676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Shape 365"/>
          <p:cNvSpPr txBox="1">
            <a:spLocks noGrp="1"/>
          </p:cNvSpPr>
          <p:nvPr>
            <p:ph type="title"/>
          </p:nvPr>
        </p:nvSpPr>
        <p:spPr>
          <a:xfrm>
            <a:off x="1891507" y="98427"/>
            <a:ext cx="9367838" cy="798513"/>
          </a:xfrm>
          <a:prstGeom prst="rect">
            <a:avLst/>
          </a:prstGeom>
          <a:noFill/>
          <a:ln>
            <a:noFill/>
          </a:ln>
        </p:spPr>
        <p:txBody>
          <a:bodyPr vert="horz" wrap="square" lIns="91425" tIns="45700" rIns="91425" bIns="45700" rtlCol="0" anchor="b" anchorCtr="0">
            <a:noAutofit/>
          </a:bodyPr>
          <a:lstStyle/>
          <a:p>
            <a:pPr>
              <a:lnSpc>
                <a:spcPct val="100000"/>
              </a:lnSpc>
              <a:spcBef>
                <a:spcPts val="0"/>
              </a:spcBef>
              <a:buClr>
                <a:schemeClr val="dk1"/>
              </a:buClr>
            </a:pPr>
            <a:r>
              <a:rPr lang="no-NO" sz="2800" b="0" dirty="0">
                <a:solidFill>
                  <a:schemeClr val="dk1"/>
                </a:solidFill>
                <a:latin typeface="Verdana"/>
                <a:ea typeface="Verdana"/>
                <a:cs typeface="Verdana"/>
                <a:sym typeface="Verdana"/>
              </a:rPr>
              <a:t>FORSKJELLER mellom to skoler:</a:t>
            </a:r>
            <a:endParaRPr sz="2800" dirty="0"/>
          </a:p>
        </p:txBody>
      </p:sp>
      <p:sp>
        <p:nvSpPr>
          <p:cNvPr id="366" name="Shape 366"/>
          <p:cNvSpPr txBox="1">
            <a:spLocks noGrp="1"/>
          </p:cNvSpPr>
          <p:nvPr>
            <p:ph type="body" idx="1"/>
          </p:nvPr>
        </p:nvSpPr>
        <p:spPr>
          <a:xfrm>
            <a:off x="314325" y="1341438"/>
            <a:ext cx="5630862" cy="4226241"/>
          </a:xfrm>
          <a:prstGeom prst="rect">
            <a:avLst/>
          </a:prstGeom>
          <a:noFill/>
          <a:ln w="9525" cap="flat" cmpd="sng">
            <a:solidFill>
              <a:schemeClr val="accent1"/>
            </a:solidFill>
            <a:prstDash val="solid"/>
            <a:miter lim="800000"/>
            <a:headEnd type="none" w="med" len="med"/>
            <a:tailEnd type="none" w="med" len="med"/>
          </a:ln>
        </p:spPr>
        <p:txBody>
          <a:bodyPr vert="horz" wrap="square" lIns="91425" tIns="45700" rIns="91425" bIns="45700" rtlCol="0" anchor="t" anchorCtr="0">
            <a:noAutofit/>
          </a:bodyPr>
          <a:lstStyle/>
          <a:p>
            <a:pPr marL="0" indent="0">
              <a:lnSpc>
                <a:spcPct val="120000"/>
              </a:lnSpc>
              <a:spcBef>
                <a:spcPts val="0"/>
              </a:spcBef>
              <a:buClr>
                <a:schemeClr val="dk1"/>
              </a:buClr>
              <a:buSzPts val="1500"/>
              <a:buNone/>
            </a:pPr>
            <a:r>
              <a:rPr lang="nb-NO" sz="2200" dirty="0">
                <a:solidFill>
                  <a:schemeClr val="dk1"/>
                </a:solidFill>
                <a:latin typeface="Verdana"/>
                <a:ea typeface="Verdana"/>
                <a:cs typeface="Verdana"/>
                <a:sym typeface="Verdana"/>
              </a:rPr>
              <a:t>Skole 1</a:t>
            </a:r>
          </a:p>
          <a:p>
            <a:pPr marL="176213" indent="-176213">
              <a:lnSpc>
                <a:spcPct val="120000"/>
              </a:lnSpc>
              <a:spcBef>
                <a:spcPts val="0"/>
              </a:spcBef>
              <a:buClr>
                <a:schemeClr val="dk1"/>
              </a:buClr>
              <a:buSzPts val="1500"/>
              <a:buFont typeface="Verdana"/>
              <a:buChar char="•"/>
            </a:pPr>
            <a:r>
              <a:rPr lang="no-NO" sz="2200" dirty="0">
                <a:solidFill>
                  <a:schemeClr val="dk1"/>
                </a:solidFill>
                <a:latin typeface="Verdana"/>
                <a:ea typeface="Verdana"/>
                <a:cs typeface="Verdana"/>
                <a:sym typeface="Verdana"/>
              </a:rPr>
              <a:t>«Vi bekymrer oss for elever som ikke klarer å ta til seg noe, de stille, utagerende…»</a:t>
            </a:r>
            <a:endParaRPr sz="2200" dirty="0"/>
          </a:p>
          <a:p>
            <a:pPr marL="176213" indent="-176213">
              <a:lnSpc>
                <a:spcPct val="120000"/>
              </a:lnSpc>
              <a:spcBef>
                <a:spcPts val="400"/>
              </a:spcBef>
              <a:buClr>
                <a:schemeClr val="dk1"/>
              </a:buClr>
              <a:buSzPts val="1500"/>
              <a:buFont typeface="Verdana"/>
              <a:buChar char="•"/>
            </a:pPr>
            <a:r>
              <a:rPr lang="no-NO" sz="2200" dirty="0">
                <a:solidFill>
                  <a:schemeClr val="dk1"/>
                </a:solidFill>
                <a:latin typeface="Verdana"/>
                <a:ea typeface="Verdana"/>
                <a:cs typeface="Verdana"/>
                <a:sym typeface="Verdana"/>
              </a:rPr>
              <a:t>«..regner med diagnose»</a:t>
            </a:r>
            <a:endParaRPr sz="2200" dirty="0"/>
          </a:p>
          <a:p>
            <a:pPr marL="176213" indent="-176213">
              <a:lnSpc>
                <a:spcPct val="120000"/>
              </a:lnSpc>
              <a:spcBef>
                <a:spcPts val="400"/>
              </a:spcBef>
              <a:buClr>
                <a:schemeClr val="dk1"/>
              </a:buClr>
              <a:buSzPts val="1500"/>
              <a:buFont typeface="Verdana"/>
              <a:buChar char="•"/>
            </a:pPr>
            <a:r>
              <a:rPr lang="no-NO" sz="2200" dirty="0">
                <a:solidFill>
                  <a:schemeClr val="dk1"/>
                </a:solidFill>
                <a:latin typeface="Verdana"/>
                <a:ea typeface="Verdana"/>
                <a:cs typeface="Verdana"/>
                <a:sym typeface="Verdana"/>
              </a:rPr>
              <a:t>«passer ikke inn hos oss»</a:t>
            </a:r>
            <a:endParaRPr sz="2200" dirty="0"/>
          </a:p>
          <a:p>
            <a:pPr marL="176213" indent="-176213">
              <a:lnSpc>
                <a:spcPct val="120000"/>
              </a:lnSpc>
              <a:spcBef>
                <a:spcPts val="400"/>
              </a:spcBef>
              <a:buClr>
                <a:schemeClr val="dk1"/>
              </a:buClr>
              <a:buSzPts val="1500"/>
              <a:buFont typeface="Verdana"/>
              <a:buChar char="•"/>
            </a:pPr>
            <a:r>
              <a:rPr lang="no-NO" sz="2200" dirty="0">
                <a:solidFill>
                  <a:schemeClr val="dk1"/>
                </a:solidFill>
                <a:latin typeface="Verdana"/>
                <a:ea typeface="Verdana"/>
                <a:cs typeface="Verdana"/>
                <a:sym typeface="Verdana"/>
              </a:rPr>
              <a:t>«vi skyver de litt bort, ikke sant – tar de ut–arbeidsro – men de mister jo tilhørighet da..»</a:t>
            </a:r>
            <a:endParaRPr sz="2200" dirty="0"/>
          </a:p>
        </p:txBody>
      </p:sp>
      <p:sp>
        <p:nvSpPr>
          <p:cNvPr id="367" name="Shape 367"/>
          <p:cNvSpPr txBox="1">
            <a:spLocks noGrp="1"/>
          </p:cNvSpPr>
          <p:nvPr>
            <p:ph type="body" idx="2"/>
          </p:nvPr>
        </p:nvSpPr>
        <p:spPr>
          <a:xfrm>
            <a:off x="6246813" y="1341439"/>
            <a:ext cx="5630862" cy="4226241"/>
          </a:xfrm>
          <a:prstGeom prst="rect">
            <a:avLst/>
          </a:prstGeom>
          <a:noFill/>
          <a:ln w="9525" cap="flat" cmpd="sng">
            <a:solidFill>
              <a:schemeClr val="accent1"/>
            </a:solidFill>
            <a:prstDash val="solid"/>
            <a:miter lim="800000"/>
            <a:headEnd type="none" w="med" len="med"/>
            <a:tailEnd type="none" w="med" len="med"/>
          </a:ln>
        </p:spPr>
        <p:txBody>
          <a:bodyPr vert="horz" wrap="square" lIns="91425" tIns="45700" rIns="91425" bIns="45700" rtlCol="0" anchor="t" anchorCtr="0">
            <a:noAutofit/>
          </a:bodyPr>
          <a:lstStyle/>
          <a:p>
            <a:pPr marL="0" indent="0">
              <a:lnSpc>
                <a:spcPct val="120000"/>
              </a:lnSpc>
              <a:spcBef>
                <a:spcPts val="0"/>
              </a:spcBef>
              <a:buClr>
                <a:schemeClr val="dk1"/>
              </a:buClr>
              <a:buSzPts val="1500"/>
              <a:buNone/>
            </a:pPr>
            <a:r>
              <a:rPr lang="nb-NO" sz="2200" dirty="0">
                <a:solidFill>
                  <a:schemeClr val="dk1"/>
                </a:solidFill>
                <a:latin typeface="Verdana"/>
                <a:ea typeface="Verdana"/>
                <a:cs typeface="Verdana"/>
                <a:sym typeface="Verdana"/>
              </a:rPr>
              <a:t>Skole 2</a:t>
            </a:r>
          </a:p>
          <a:p>
            <a:pPr marL="176213" indent="-176213">
              <a:lnSpc>
                <a:spcPct val="120000"/>
              </a:lnSpc>
              <a:spcBef>
                <a:spcPts val="0"/>
              </a:spcBef>
              <a:buClr>
                <a:schemeClr val="dk1"/>
              </a:buClr>
              <a:buSzPts val="1500"/>
              <a:buFont typeface="Verdana"/>
              <a:buChar char="•"/>
            </a:pPr>
            <a:r>
              <a:rPr lang="no-NO" sz="2200" dirty="0">
                <a:solidFill>
                  <a:schemeClr val="dk1"/>
                </a:solidFill>
                <a:latin typeface="Verdana"/>
                <a:ea typeface="Verdana"/>
                <a:cs typeface="Verdana"/>
                <a:sym typeface="Verdana"/>
              </a:rPr>
              <a:t>«Vi bekymrer oss for elever som går alene»</a:t>
            </a:r>
            <a:endParaRPr sz="2200" dirty="0"/>
          </a:p>
          <a:p>
            <a:pPr marL="176213" indent="-176213">
              <a:lnSpc>
                <a:spcPct val="120000"/>
              </a:lnSpc>
              <a:spcBef>
                <a:spcPts val="400"/>
              </a:spcBef>
              <a:buClr>
                <a:schemeClr val="dk1"/>
              </a:buClr>
              <a:buSzPts val="1500"/>
              <a:buFont typeface="Verdana"/>
              <a:buChar char="•"/>
            </a:pPr>
            <a:r>
              <a:rPr lang="no-NO" sz="2200" dirty="0">
                <a:solidFill>
                  <a:schemeClr val="dk1"/>
                </a:solidFill>
                <a:latin typeface="Verdana"/>
                <a:ea typeface="Verdana"/>
                <a:cs typeface="Verdana"/>
                <a:sym typeface="Verdana"/>
              </a:rPr>
              <a:t>«..vi dytter dem inn i flokken igjen..»</a:t>
            </a:r>
            <a:endParaRPr sz="2200" dirty="0"/>
          </a:p>
          <a:p>
            <a:pPr marL="176213" indent="-176213">
              <a:lnSpc>
                <a:spcPct val="120000"/>
              </a:lnSpc>
              <a:spcBef>
                <a:spcPts val="400"/>
              </a:spcBef>
              <a:buClr>
                <a:schemeClr val="dk1"/>
              </a:buClr>
              <a:buSzPts val="1500"/>
              <a:buFont typeface="Verdana"/>
              <a:buChar char="•"/>
            </a:pPr>
            <a:r>
              <a:rPr lang="no-NO" sz="2200" dirty="0">
                <a:solidFill>
                  <a:schemeClr val="dk1"/>
                </a:solidFill>
                <a:latin typeface="Verdana"/>
                <a:ea typeface="Verdana"/>
                <a:cs typeface="Verdana"/>
                <a:sym typeface="Verdana"/>
              </a:rPr>
              <a:t>«..de må sosialisere seg»</a:t>
            </a:r>
            <a:endParaRPr sz="2200" dirty="0"/>
          </a:p>
          <a:p>
            <a:pPr marL="176213" indent="-176213">
              <a:lnSpc>
                <a:spcPct val="120000"/>
              </a:lnSpc>
              <a:spcBef>
                <a:spcPts val="400"/>
              </a:spcBef>
              <a:buClr>
                <a:schemeClr val="dk1"/>
              </a:buClr>
              <a:buSzPts val="1500"/>
              <a:buFont typeface="Verdana"/>
              <a:buChar char="•"/>
            </a:pPr>
            <a:r>
              <a:rPr lang="no-NO" sz="2200" dirty="0">
                <a:solidFill>
                  <a:schemeClr val="dk1"/>
                </a:solidFill>
                <a:latin typeface="Verdana"/>
                <a:ea typeface="Verdana"/>
                <a:cs typeface="Verdana"/>
                <a:sym typeface="Verdana"/>
              </a:rPr>
              <a:t>«vi tar dem på fersken i å gjøre no’ bra»</a:t>
            </a:r>
            <a:endParaRPr sz="2200" dirty="0"/>
          </a:p>
          <a:p>
            <a:pPr marL="176213" indent="-176213">
              <a:lnSpc>
                <a:spcPct val="120000"/>
              </a:lnSpc>
              <a:spcBef>
                <a:spcPts val="400"/>
              </a:spcBef>
              <a:buClr>
                <a:schemeClr val="dk1"/>
              </a:buClr>
              <a:buSzPts val="1500"/>
              <a:buFont typeface="Verdana"/>
              <a:buChar char="•"/>
            </a:pPr>
            <a:r>
              <a:rPr lang="no-NO" sz="2200" dirty="0">
                <a:solidFill>
                  <a:schemeClr val="dk1"/>
                </a:solidFill>
                <a:latin typeface="Verdana"/>
                <a:ea typeface="Verdana"/>
                <a:cs typeface="Verdana"/>
                <a:sym typeface="Verdana"/>
              </a:rPr>
              <a:t>«det hender vi henter de som ikke dukker opp..»</a:t>
            </a:r>
            <a:endParaRPr sz="2200" dirty="0"/>
          </a:p>
        </p:txBody>
      </p:sp>
      <p:pic>
        <p:nvPicPr>
          <p:cNvPr id="3" name="Bilde 2">
            <a:extLst>
              <a:ext uri="{FF2B5EF4-FFF2-40B4-BE49-F238E27FC236}">
                <a16:creationId xmlns:a16="http://schemas.microsoft.com/office/drawing/2014/main" id="{AC6F1A5C-1F43-4ECE-8FDE-B5FB8C4491FE}"/>
              </a:ext>
            </a:extLst>
          </p:cNvPr>
          <p:cNvPicPr>
            <a:picLocks noChangeAspect="1"/>
          </p:cNvPicPr>
          <p:nvPr/>
        </p:nvPicPr>
        <p:blipFill>
          <a:blip r:embed="rId3"/>
          <a:stretch>
            <a:fillRect/>
          </a:stretch>
        </p:blipFill>
        <p:spPr>
          <a:xfrm>
            <a:off x="8260863" y="5605778"/>
            <a:ext cx="3616812" cy="490853"/>
          </a:xfrm>
          <a:prstGeom prst="rect">
            <a:avLst/>
          </a:prstGeom>
        </p:spPr>
      </p:pic>
      <p:sp>
        <p:nvSpPr>
          <p:cNvPr id="2" name="TekstSylinder 1">
            <a:extLst>
              <a:ext uri="{FF2B5EF4-FFF2-40B4-BE49-F238E27FC236}">
                <a16:creationId xmlns:a16="http://schemas.microsoft.com/office/drawing/2014/main" id="{856317A2-5F3B-42CE-96A2-88730362C8FB}"/>
              </a:ext>
            </a:extLst>
          </p:cNvPr>
          <p:cNvSpPr txBox="1"/>
          <p:nvPr/>
        </p:nvSpPr>
        <p:spPr>
          <a:xfrm>
            <a:off x="599440" y="6024880"/>
            <a:ext cx="4754880" cy="400110"/>
          </a:xfrm>
          <a:prstGeom prst="rect">
            <a:avLst/>
          </a:prstGeom>
          <a:noFill/>
        </p:spPr>
        <p:txBody>
          <a:bodyPr wrap="square" rtlCol="0">
            <a:spAutoFit/>
          </a:bodyPr>
          <a:lstStyle/>
          <a:p>
            <a:r>
              <a:rPr lang="nb-NO" sz="2000" dirty="0"/>
              <a:t>Hva er forskjellen mellom disse to skolene?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361440" y="160063"/>
            <a:ext cx="8927058" cy="564471"/>
          </a:xfrm>
          <a:noFill/>
        </p:spPr>
        <p:txBody>
          <a:bodyPr>
            <a:normAutofit/>
          </a:bodyPr>
          <a:lstStyle/>
          <a:p>
            <a:r>
              <a:rPr lang="nb-NO" sz="3200" b="1" dirty="0">
                <a:solidFill>
                  <a:schemeClr val="tx1"/>
                </a:solidFill>
              </a:rPr>
              <a:t>Inkludering og plassering</a:t>
            </a:r>
          </a:p>
        </p:txBody>
      </p:sp>
      <p:sp>
        <p:nvSpPr>
          <p:cNvPr id="3" name="Plassholder for innhold 2"/>
          <p:cNvSpPr>
            <a:spLocks noGrp="1"/>
          </p:cNvSpPr>
          <p:nvPr>
            <p:ph sz="quarter" idx="1"/>
          </p:nvPr>
        </p:nvSpPr>
        <p:spPr>
          <a:xfrm>
            <a:off x="1524000" y="948660"/>
            <a:ext cx="9143999" cy="5241276"/>
          </a:xfrm>
          <a:ln>
            <a:noFill/>
          </a:ln>
        </p:spPr>
        <p:txBody>
          <a:bodyPr>
            <a:normAutofit/>
          </a:bodyPr>
          <a:lstStyle/>
          <a:p>
            <a:r>
              <a:rPr lang="nb-NO" dirty="0"/>
              <a:t>Inkludering avhenger både av person og organisasjon </a:t>
            </a:r>
          </a:p>
          <a:p>
            <a:r>
              <a:rPr lang="nb-NO" dirty="0"/>
              <a:t>Organisasjonen skal gi plass til medlemmene og medlemmene skal finne sin plass</a:t>
            </a:r>
          </a:p>
          <a:p>
            <a:r>
              <a:rPr lang="nb-NO" dirty="0"/>
              <a:t>Å gi plass: Å tilby tydelige og klare forventninger til rollene og samspillet – faglig og sosialt fellesskap </a:t>
            </a:r>
            <a:r>
              <a:rPr lang="nb-NO" sz="2000" dirty="0"/>
              <a:t>(Midtsundstad, 2019)</a:t>
            </a:r>
          </a:p>
          <a:p>
            <a:r>
              <a:rPr lang="nb-NO" dirty="0"/>
              <a:t>Å plassere seg: Å orientere seg etter organisasjonens forventninger og hvordan ulike medlemmer plasserer seg og finne sin egen plass</a:t>
            </a:r>
          </a:p>
        </p:txBody>
      </p:sp>
      <p:pic>
        <p:nvPicPr>
          <p:cNvPr id="5" name="Picture 2" descr="C:\Users\jorunnm\AppData\Local\Microsoft\Windows\Temporary Internet Files\Content.IE5\8N2QVGAK\Revelheia_barnehage_B[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44467" y="4900196"/>
            <a:ext cx="2396986" cy="179774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9152" y="4899382"/>
            <a:ext cx="2461262" cy="179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500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1371601" y="728577"/>
            <a:ext cx="8344250" cy="696831"/>
          </a:xfrm>
          <a:noFill/>
          <a:ln>
            <a:solidFill>
              <a:schemeClr val="bg1"/>
            </a:solidFill>
          </a:ln>
        </p:spPr>
        <p:txBody>
          <a:bodyPr>
            <a:noAutofit/>
          </a:bodyPr>
          <a:lstStyle/>
          <a:p>
            <a:pPr algn="ctr"/>
            <a:r>
              <a:rPr lang="nb-NO" sz="3200" b="1" dirty="0"/>
              <a:t>Inkludering  hvor enkelt er det å finne sin plass? </a:t>
            </a:r>
            <a:endParaRPr lang="nb-NO" sz="3200" b="1" dirty="0">
              <a:solidFill>
                <a:schemeClr val="tx1"/>
              </a:solidFill>
            </a:endParaRPr>
          </a:p>
        </p:txBody>
      </p:sp>
      <p:sp>
        <p:nvSpPr>
          <p:cNvPr id="5" name="Plassholder for innhold 4"/>
          <p:cNvSpPr>
            <a:spLocks noGrp="1"/>
          </p:cNvSpPr>
          <p:nvPr>
            <p:ph sz="quarter" idx="1"/>
          </p:nvPr>
        </p:nvSpPr>
        <p:spPr>
          <a:xfrm>
            <a:off x="1036320" y="1581341"/>
            <a:ext cx="9641840" cy="4832341"/>
          </a:xfrm>
          <a:noFill/>
          <a:ln>
            <a:noFill/>
          </a:ln>
        </p:spPr>
        <p:txBody>
          <a:bodyPr>
            <a:normAutofit fontScale="92500"/>
          </a:bodyPr>
          <a:lstStyle/>
          <a:p>
            <a:pPr marL="152400" indent="0">
              <a:buClr>
                <a:srgbClr val="000000"/>
              </a:buClr>
              <a:buNone/>
            </a:pPr>
            <a:r>
              <a:rPr lang="nb-NO" dirty="0">
                <a:solidFill>
                  <a:srgbClr val="000000"/>
                </a:solidFill>
              </a:rPr>
              <a:t>Å gi plass: Å tilby tydelige og klare forventninger til rollene og samspillet – faglig og sosialt fellesskap(LR)</a:t>
            </a:r>
          </a:p>
          <a:p>
            <a:pPr marL="152400" indent="0">
              <a:buClr>
                <a:srgbClr val="000000"/>
              </a:buClr>
              <a:buNone/>
            </a:pPr>
            <a:endParaRPr lang="nb-NO" dirty="0">
              <a:solidFill>
                <a:srgbClr val="000000"/>
              </a:solidFill>
            </a:endParaRPr>
          </a:p>
          <a:p>
            <a:pPr marL="176213" indent="-176213">
              <a:spcBef>
                <a:spcPts val="400"/>
              </a:spcBef>
              <a:buClr>
                <a:srgbClr val="000000"/>
              </a:buClr>
              <a:buSzPts val="1500"/>
            </a:pPr>
            <a:r>
              <a:rPr lang="nb-NO" dirty="0">
                <a:solidFill>
                  <a:srgbClr val="000000"/>
                </a:solidFill>
              </a:rPr>
              <a:t>Vi senker våre forventninger til ulike grupper elever </a:t>
            </a:r>
            <a:r>
              <a:rPr lang="nb-NO" sz="2000" dirty="0">
                <a:solidFill>
                  <a:srgbClr val="000000"/>
                </a:solidFill>
              </a:rPr>
              <a:t>(Diamond m. fl. 2004)</a:t>
            </a:r>
          </a:p>
          <a:p>
            <a:pPr marL="539750" lvl="1" indent="-184150">
              <a:spcBef>
                <a:spcPts val="400"/>
              </a:spcBef>
              <a:buClr>
                <a:srgbClr val="000000"/>
              </a:buClr>
              <a:buSzPts val="1500"/>
            </a:pPr>
            <a:r>
              <a:rPr lang="nb-NO" sz="2000" dirty="0">
                <a:solidFill>
                  <a:srgbClr val="000000"/>
                </a:solidFill>
              </a:rPr>
              <a:t>USA – etnisitet</a:t>
            </a:r>
            <a:endParaRPr lang="nb-NO" dirty="0">
              <a:solidFill>
                <a:srgbClr val="000000"/>
              </a:solidFill>
            </a:endParaRPr>
          </a:p>
          <a:p>
            <a:pPr marL="539750" lvl="1" indent="-184150">
              <a:spcBef>
                <a:spcPts val="400"/>
              </a:spcBef>
              <a:buClr>
                <a:srgbClr val="000000"/>
              </a:buClr>
              <a:buSzPts val="1500"/>
            </a:pPr>
            <a:r>
              <a:rPr lang="nb-NO" sz="2000" dirty="0">
                <a:solidFill>
                  <a:srgbClr val="000000"/>
                </a:solidFill>
              </a:rPr>
              <a:t>Norge – etnisitet? - yrkesfag? – sosioøkonomisk bakgrunn? – diagnoser? – kjønn?</a:t>
            </a:r>
            <a:endParaRPr lang="nb-NO" dirty="0">
              <a:solidFill>
                <a:srgbClr val="000000"/>
              </a:solidFill>
            </a:endParaRPr>
          </a:p>
          <a:p>
            <a:pPr marL="176213" indent="-176213">
              <a:spcBef>
                <a:spcPts val="400"/>
              </a:spcBef>
              <a:buClr>
                <a:srgbClr val="000000"/>
              </a:buClr>
              <a:buSzPts val="1500"/>
            </a:pPr>
            <a:r>
              <a:rPr lang="nb-NO" dirty="0">
                <a:solidFill>
                  <a:srgbClr val="000000"/>
                </a:solidFill>
              </a:rPr>
              <a:t>Hvordan gjør vi det? - gjennom antagelser?</a:t>
            </a:r>
          </a:p>
          <a:p>
            <a:pPr lvl="1">
              <a:buClr>
                <a:srgbClr val="000000"/>
              </a:buClr>
            </a:pPr>
            <a:r>
              <a:rPr lang="nb-NO" dirty="0">
                <a:solidFill>
                  <a:srgbClr val="000000"/>
                </a:solidFill>
              </a:rPr>
              <a:t>Vi kan ikke gjøre gull av gråstein</a:t>
            </a:r>
          </a:p>
          <a:p>
            <a:pPr lvl="1">
              <a:buClr>
                <a:srgbClr val="000000"/>
              </a:buClr>
            </a:pPr>
            <a:r>
              <a:rPr lang="nb-NO" dirty="0">
                <a:solidFill>
                  <a:srgbClr val="000000"/>
                </a:solidFill>
              </a:rPr>
              <a:t>Vi har det materialet vi har</a:t>
            </a:r>
          </a:p>
          <a:p>
            <a:pPr lvl="1">
              <a:buClr>
                <a:srgbClr val="000000"/>
              </a:buClr>
            </a:pPr>
            <a:r>
              <a:rPr lang="nb-NO" dirty="0">
                <a:solidFill>
                  <a:srgbClr val="000000"/>
                </a:solidFill>
              </a:rPr>
              <a:t>Vi er heldigvis ikke så opptatt av Nasjonale prøver -  flaks for meg da forventes det ikke så mye av oss lærerne</a:t>
            </a:r>
          </a:p>
          <a:p>
            <a:pPr marL="457200" lvl="1" indent="0">
              <a:buClr>
                <a:srgbClr val="000000"/>
              </a:buClr>
              <a:buNone/>
            </a:pPr>
            <a:r>
              <a:rPr lang="nb-NO" dirty="0">
                <a:solidFill>
                  <a:srgbClr val="000000"/>
                </a:solidFill>
              </a:rPr>
              <a:t>Eller senker vi forventningene ved å sammenligne? Se et eksempel fra barnehagen…</a:t>
            </a:r>
          </a:p>
          <a:p>
            <a:pPr marL="0" indent="0">
              <a:buNone/>
            </a:pPr>
            <a:endParaRPr lang="nb-NO" sz="1974" dirty="0"/>
          </a:p>
        </p:txBody>
      </p:sp>
    </p:spTree>
    <p:extLst>
      <p:ext uri="{BB962C8B-B14F-4D97-AF65-F5344CB8AC3E}">
        <p14:creationId xmlns:p14="http://schemas.microsoft.com/office/powerpoint/2010/main" val="2886399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1919537" y="274637"/>
            <a:ext cx="8424935" cy="1143000"/>
          </a:xfrm>
          <a:prstGeom prst="rect">
            <a:avLst/>
          </a:prstGeom>
          <a:noFill/>
          <a:ln>
            <a:noFill/>
          </a:ln>
        </p:spPr>
        <p:txBody>
          <a:bodyPr vert="horz" wrap="square" lIns="91425" tIns="45700" rIns="91425" bIns="45700" rtlCol="0" anchor="b" anchorCtr="0">
            <a:noAutofit/>
          </a:bodyPr>
          <a:lstStyle/>
          <a:p>
            <a:pPr>
              <a:lnSpc>
                <a:spcPct val="100000"/>
              </a:lnSpc>
              <a:spcBef>
                <a:spcPts val="0"/>
              </a:spcBef>
              <a:buClr>
                <a:schemeClr val="dk1"/>
              </a:buClr>
            </a:pPr>
            <a:r>
              <a:rPr lang="no-NO" sz="2800" b="0">
                <a:solidFill>
                  <a:schemeClr val="dk1"/>
                </a:solidFill>
                <a:latin typeface="Verdana"/>
                <a:ea typeface="Verdana"/>
                <a:cs typeface="Verdana"/>
                <a:sym typeface="Verdana"/>
              </a:rPr>
              <a:t>Barnerollen – barnehagens barnerolle</a:t>
            </a:r>
            <a:br>
              <a:rPr lang="no-NO" sz="2800" b="0">
                <a:solidFill>
                  <a:schemeClr val="dk2"/>
                </a:solidFill>
                <a:latin typeface="Verdana"/>
                <a:ea typeface="Verdana"/>
                <a:cs typeface="Verdana"/>
                <a:sym typeface="Verdana"/>
              </a:rPr>
            </a:br>
            <a:r>
              <a:rPr lang="no-NO" sz="1600" b="0" i="1">
                <a:solidFill>
                  <a:schemeClr val="dk1"/>
                </a:solidFill>
                <a:latin typeface="Verdana"/>
                <a:ea typeface="Verdana"/>
                <a:cs typeface="Verdana"/>
                <a:sym typeface="Verdana"/>
              </a:rPr>
              <a:t>Fra et NFR prosjekt i regi av Agderforskning og UiA</a:t>
            </a:r>
            <a:endParaRPr/>
          </a:p>
        </p:txBody>
      </p:sp>
      <p:sp>
        <p:nvSpPr>
          <p:cNvPr id="334" name="Shape 334"/>
          <p:cNvSpPr txBox="1">
            <a:spLocks noGrp="1"/>
          </p:cNvSpPr>
          <p:nvPr>
            <p:ph type="body" idx="1"/>
          </p:nvPr>
        </p:nvSpPr>
        <p:spPr>
          <a:xfrm>
            <a:off x="1919537" y="1628800"/>
            <a:ext cx="8424935" cy="5040289"/>
          </a:xfrm>
          <a:prstGeom prst="rect">
            <a:avLst/>
          </a:prstGeom>
          <a:noFill/>
          <a:ln>
            <a:noFill/>
          </a:ln>
        </p:spPr>
        <p:txBody>
          <a:bodyPr vert="horz" wrap="square" lIns="91425" tIns="45700" rIns="91425" bIns="45700" rtlCol="0" anchor="t" anchorCtr="0">
            <a:noAutofit/>
          </a:bodyPr>
          <a:lstStyle/>
          <a:p>
            <a:pPr marL="176213" indent="-176213">
              <a:lnSpc>
                <a:spcPct val="80000"/>
              </a:lnSpc>
              <a:spcBef>
                <a:spcPts val="0"/>
              </a:spcBef>
              <a:buClr>
                <a:schemeClr val="dk1"/>
              </a:buClr>
              <a:buSzPts val="1680"/>
              <a:buFont typeface="Verdana"/>
              <a:buChar char="•"/>
            </a:pPr>
            <a:r>
              <a:rPr lang="nb-NO" sz="2220" dirty="0">
                <a:solidFill>
                  <a:schemeClr val="dk1"/>
                </a:solidFill>
                <a:ea typeface="Verdana"/>
                <a:cs typeface="Verdana"/>
                <a:sym typeface="Verdana"/>
              </a:rPr>
              <a:t>Mor forteller om sønnen sin: </a:t>
            </a:r>
            <a:r>
              <a:rPr lang="no-NO" sz="2220" dirty="0">
                <a:solidFill>
                  <a:schemeClr val="dk1"/>
                </a:solidFill>
                <a:ea typeface="Verdana"/>
                <a:cs typeface="Verdana"/>
                <a:sym typeface="Verdana"/>
              </a:rPr>
              <a:t>Veldig aktiv, veldig sosial, han er veldig motorisk flink, han er over alt, veldig humor, elsker å leke med andre barn. Han har et hørselsproblem, ellers er han veldig lett å ha med å gjøre og veldig sosial og kontaktsøkende - så ja, elsker å være i sentrum</a:t>
            </a:r>
            <a:endParaRPr dirty="0"/>
          </a:p>
          <a:p>
            <a:pPr marL="176213" indent="-176213">
              <a:lnSpc>
                <a:spcPct val="80000"/>
              </a:lnSpc>
              <a:spcBef>
                <a:spcPts val="444"/>
              </a:spcBef>
              <a:buClr>
                <a:schemeClr val="dk1"/>
              </a:buClr>
              <a:buNone/>
            </a:pPr>
            <a:endParaRPr sz="2220" dirty="0">
              <a:solidFill>
                <a:schemeClr val="dk1"/>
              </a:solidFill>
              <a:ea typeface="Verdana"/>
              <a:cs typeface="Verdana"/>
              <a:sym typeface="Verdana"/>
            </a:endParaRPr>
          </a:p>
          <a:p>
            <a:pPr marL="176213" indent="-176213">
              <a:lnSpc>
                <a:spcPct val="80000"/>
              </a:lnSpc>
              <a:spcBef>
                <a:spcPts val="444"/>
              </a:spcBef>
              <a:buClr>
                <a:schemeClr val="dk1"/>
              </a:buClr>
              <a:buSzPts val="1680"/>
              <a:buFont typeface="Verdana"/>
              <a:buChar char="•"/>
            </a:pPr>
            <a:r>
              <a:rPr lang="nb-NO" sz="2220" dirty="0">
                <a:solidFill>
                  <a:schemeClr val="dk1"/>
                </a:solidFill>
                <a:ea typeface="Verdana"/>
                <a:cs typeface="Verdana"/>
                <a:sym typeface="Verdana"/>
              </a:rPr>
              <a:t>Styreren forteller om den samme gutten: </a:t>
            </a:r>
            <a:r>
              <a:rPr lang="no-NO" sz="2220" dirty="0">
                <a:solidFill>
                  <a:schemeClr val="dk1"/>
                </a:solidFill>
                <a:ea typeface="Verdana"/>
                <a:cs typeface="Verdana"/>
                <a:sym typeface="Verdana"/>
              </a:rPr>
              <a:t>Ja, han tar jo ikke fem øre for å være ute å leke og klatre og han utfordrer seg selv kanskje litt for mye. Så det er sant, han er ikke forsiktig sånn som veldig mange er med Downs, som på en måte ikke tør, det er mye de ikke tør, men han tør mer enn han burde kanskje</a:t>
            </a:r>
            <a:endParaRPr dirty="0"/>
          </a:p>
          <a:p>
            <a:pPr marL="176213" indent="-176213">
              <a:lnSpc>
                <a:spcPct val="80000"/>
              </a:lnSpc>
              <a:spcBef>
                <a:spcPts val="444"/>
              </a:spcBef>
              <a:buClr>
                <a:schemeClr val="dk1"/>
              </a:buClr>
              <a:buNone/>
            </a:pPr>
            <a:endParaRPr sz="2220" dirty="0">
              <a:solidFill>
                <a:schemeClr val="dk1"/>
              </a:solidFill>
              <a:ea typeface="Verdana"/>
              <a:cs typeface="Verdana"/>
              <a:sym typeface="Verdana"/>
            </a:endParaRPr>
          </a:p>
          <a:p>
            <a:pPr marL="176213" indent="-176213">
              <a:lnSpc>
                <a:spcPct val="80000"/>
              </a:lnSpc>
              <a:spcBef>
                <a:spcPts val="444"/>
              </a:spcBef>
              <a:buClr>
                <a:schemeClr val="dk1"/>
              </a:buClr>
              <a:buSzPts val="1680"/>
              <a:buFont typeface="Verdana"/>
              <a:buChar char="•"/>
            </a:pPr>
            <a:r>
              <a:rPr lang="nb-NO" sz="2220" dirty="0">
                <a:solidFill>
                  <a:schemeClr val="dk1"/>
                </a:solidFill>
                <a:ea typeface="Verdana"/>
                <a:cs typeface="Verdana"/>
                <a:sym typeface="Verdana"/>
              </a:rPr>
              <a:t>Helsesøster forteller om den samme gutten: </a:t>
            </a:r>
            <a:r>
              <a:rPr lang="no-NO" sz="2220" dirty="0">
                <a:solidFill>
                  <a:schemeClr val="dk1"/>
                </a:solidFill>
                <a:ea typeface="Verdana"/>
                <a:cs typeface="Verdana"/>
                <a:sym typeface="Verdana"/>
              </a:rPr>
              <a:t>For motorisk sett så var han mye flinkere enn veldig mange andre barn med Downs </a:t>
            </a:r>
            <a:r>
              <a:rPr lang="no-NO" sz="1757" dirty="0">
                <a:solidFill>
                  <a:schemeClr val="dk1"/>
                </a:solidFill>
                <a:ea typeface="Verdana"/>
                <a:cs typeface="Verdana"/>
                <a:sym typeface="Verdana"/>
              </a:rPr>
              <a:t>(Midtsundstad, 2010)</a:t>
            </a:r>
            <a:endParaRPr lang="nb-NO" sz="1757" dirty="0">
              <a:solidFill>
                <a:schemeClr val="dk1"/>
              </a:solidFill>
              <a:ea typeface="Verdana"/>
              <a:cs typeface="Verdana"/>
              <a:sym typeface="Verdana"/>
            </a:endParaRPr>
          </a:p>
          <a:p>
            <a:pPr marL="176213" indent="-176213">
              <a:lnSpc>
                <a:spcPct val="80000"/>
              </a:lnSpc>
              <a:spcBef>
                <a:spcPts val="444"/>
              </a:spcBef>
              <a:buClr>
                <a:schemeClr val="dk1"/>
              </a:buClr>
              <a:buSzPts val="1680"/>
              <a:buFont typeface="Verdana"/>
              <a:buChar char="•"/>
            </a:pPr>
            <a:endParaRPr lang="nb-NO" sz="1757" dirty="0">
              <a:solidFill>
                <a:schemeClr val="dk1"/>
              </a:solidFill>
              <a:ea typeface="Verdana"/>
              <a:cs typeface="Verdana"/>
              <a:sym typeface="Verdana"/>
            </a:endParaRPr>
          </a:p>
          <a:p>
            <a:pPr marL="176213" indent="-176213">
              <a:lnSpc>
                <a:spcPct val="80000"/>
              </a:lnSpc>
              <a:spcBef>
                <a:spcPts val="444"/>
              </a:spcBef>
              <a:buClr>
                <a:schemeClr val="dk1"/>
              </a:buClr>
              <a:buSzPts val="1680"/>
              <a:buFont typeface="Verdana"/>
              <a:buChar char="•"/>
            </a:pPr>
            <a:r>
              <a:rPr lang="nb-NO" sz="2400" dirty="0">
                <a:solidFill>
                  <a:schemeClr val="dk1"/>
                </a:solidFill>
                <a:ea typeface="Verdana"/>
                <a:sym typeface="Verdana"/>
              </a:rPr>
              <a:t>Hva er forskjellen mellom beskrivelsene?</a:t>
            </a:r>
            <a:endParaRPr sz="2400" dirty="0"/>
          </a:p>
          <a:p>
            <a:pPr marL="176213" indent="-176213">
              <a:lnSpc>
                <a:spcPct val="80000"/>
              </a:lnSpc>
              <a:spcBef>
                <a:spcPts val="351"/>
              </a:spcBef>
              <a:buClr>
                <a:schemeClr val="dk1"/>
              </a:buClr>
              <a:buNone/>
            </a:pPr>
            <a:endParaRPr sz="1757" dirty="0">
              <a:solidFill>
                <a:schemeClr val="dk1"/>
              </a:solidFill>
              <a:latin typeface="Verdana"/>
              <a:ea typeface="Verdana"/>
              <a:cs typeface="Verdana"/>
              <a:sym typeface="Verdana"/>
            </a:endParaRPr>
          </a:p>
          <a:p>
            <a:pPr marL="176213" indent="-176213">
              <a:lnSpc>
                <a:spcPct val="80000"/>
              </a:lnSpc>
              <a:spcBef>
                <a:spcPts val="388"/>
              </a:spcBef>
              <a:buClr>
                <a:schemeClr val="dk1"/>
              </a:buClr>
              <a:buNone/>
            </a:pPr>
            <a:endParaRPr sz="1942" i="1" dirty="0">
              <a:solidFill>
                <a:schemeClr val="dk1"/>
              </a:solidFill>
              <a:latin typeface="Verdana"/>
              <a:ea typeface="Verdana"/>
              <a:cs typeface="Verdana"/>
              <a:sym typeface="Verdana"/>
            </a:endParaRPr>
          </a:p>
          <a:p>
            <a:pPr marL="0" indent="0">
              <a:lnSpc>
                <a:spcPct val="80000"/>
              </a:lnSpc>
              <a:spcBef>
                <a:spcPts val="407"/>
              </a:spcBef>
              <a:buClr>
                <a:schemeClr val="dk1"/>
              </a:buClr>
              <a:buNone/>
            </a:pPr>
            <a:endParaRPr sz="2035" dirty="0">
              <a:solidFill>
                <a:schemeClr val="dk1"/>
              </a:solidFill>
              <a:latin typeface="Verdana"/>
              <a:ea typeface="Verdana"/>
              <a:cs typeface="Verdana"/>
              <a:sym typeface="Verdana"/>
            </a:endParaRPr>
          </a:p>
          <a:p>
            <a:pPr marL="176213" indent="-176213">
              <a:lnSpc>
                <a:spcPct val="80000"/>
              </a:lnSpc>
              <a:spcBef>
                <a:spcPts val="407"/>
              </a:spcBef>
              <a:buClr>
                <a:schemeClr val="dk1"/>
              </a:buClr>
              <a:buNone/>
            </a:pPr>
            <a:endParaRPr sz="2035" dirty="0">
              <a:solidFill>
                <a:schemeClr val="dk1"/>
              </a:solidFill>
              <a:latin typeface="Verdana"/>
              <a:ea typeface="Verdana"/>
              <a:cs typeface="Verdana"/>
              <a:sym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4">
                                            <p:txEl>
                                              <p:pRg st="0" end="0"/>
                                            </p:txEl>
                                          </p:spTgt>
                                        </p:tgtEl>
                                        <p:attrNameLst>
                                          <p:attrName>style.visibility</p:attrName>
                                        </p:attrNameLst>
                                      </p:cBhvr>
                                      <p:to>
                                        <p:strVal val="visible"/>
                                      </p:to>
                                    </p:set>
                                    <p:animEffect transition="in" filter="fade">
                                      <p:cBhvr>
                                        <p:cTn id="7" dur="1000"/>
                                        <p:tgtEl>
                                          <p:spTgt spid="3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4">
                                            <p:txEl>
                                              <p:pRg st="2" end="2"/>
                                            </p:txEl>
                                          </p:spTgt>
                                        </p:tgtEl>
                                        <p:attrNameLst>
                                          <p:attrName>style.visibility</p:attrName>
                                        </p:attrNameLst>
                                      </p:cBhvr>
                                      <p:to>
                                        <p:strVal val="visible"/>
                                      </p:to>
                                    </p:set>
                                    <p:animEffect transition="in" filter="fade">
                                      <p:cBhvr>
                                        <p:cTn id="12" dur="1000"/>
                                        <p:tgtEl>
                                          <p:spTgt spid="33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4">
                                            <p:txEl>
                                              <p:pRg st="4" end="4"/>
                                            </p:txEl>
                                          </p:spTgt>
                                        </p:tgtEl>
                                        <p:attrNameLst>
                                          <p:attrName>style.visibility</p:attrName>
                                        </p:attrNameLst>
                                      </p:cBhvr>
                                      <p:to>
                                        <p:strVal val="visible"/>
                                      </p:to>
                                    </p:set>
                                    <p:animEffect transition="in" filter="fade">
                                      <p:cBhvr>
                                        <p:cTn id="17" dur="1000"/>
                                        <p:tgtEl>
                                          <p:spTgt spid="33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4">
                                            <p:txEl>
                                              <p:pRg st="6" end="6"/>
                                            </p:txEl>
                                          </p:spTgt>
                                        </p:tgtEl>
                                        <p:attrNameLst>
                                          <p:attrName>style.visibility</p:attrName>
                                        </p:attrNameLst>
                                      </p:cBhvr>
                                      <p:to>
                                        <p:strVal val="visible"/>
                                      </p:to>
                                    </p:set>
                                    <p:animEffect transition="in" filter="fade">
                                      <p:cBhvr>
                                        <p:cTn id="22" dur="1000"/>
                                        <p:tgtEl>
                                          <p:spTgt spid="33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A5DCB777-C01F-4314-A5CA-ABBBBD2CBDB4}"/>
              </a:ext>
            </a:extLst>
          </p:cNvPr>
          <p:cNvSpPr>
            <a:spLocks noGrp="1"/>
          </p:cNvSpPr>
          <p:nvPr>
            <p:ph type="title"/>
          </p:nvPr>
        </p:nvSpPr>
        <p:spPr/>
        <p:txBody>
          <a:bodyPr/>
          <a:lstStyle/>
          <a:p>
            <a:r>
              <a:rPr lang="nb-NO" dirty="0"/>
              <a:t>School-In og inkludering</a:t>
            </a:r>
          </a:p>
        </p:txBody>
      </p:sp>
      <p:sp>
        <p:nvSpPr>
          <p:cNvPr id="3" name="Plassholder for innhold 2">
            <a:extLst>
              <a:ext uri="{FF2B5EF4-FFF2-40B4-BE49-F238E27FC236}">
                <a16:creationId xmlns:a16="http://schemas.microsoft.com/office/drawing/2014/main" id="{A5309286-E7E7-406F-8BF6-BB52C2EDF74D}"/>
              </a:ext>
            </a:extLst>
          </p:cNvPr>
          <p:cNvSpPr>
            <a:spLocks noGrp="1"/>
          </p:cNvSpPr>
          <p:nvPr>
            <p:ph idx="1"/>
          </p:nvPr>
        </p:nvSpPr>
        <p:spPr/>
        <p:txBody>
          <a:bodyPr>
            <a:normAutofit/>
          </a:bodyPr>
          <a:lstStyle/>
          <a:p>
            <a:pPr marL="685800" indent="-457200"/>
            <a:r>
              <a:rPr lang="nb-NO" sz="2800" dirty="0">
                <a:latin typeface="Helvetica"/>
                <a:cs typeface="Helvetica"/>
              </a:rPr>
              <a:t>Skolens forutsetninger for inkludering utvikles lokalt og kan endres ved å jobbe med støtten fra foreldre og lokalmiljø – bli kjent med</a:t>
            </a:r>
          </a:p>
          <a:p>
            <a:pPr marL="1428750" lvl="2" indent="-285750"/>
            <a:r>
              <a:rPr lang="nb-NO" sz="2200" dirty="0">
                <a:latin typeface="Helvetica"/>
                <a:cs typeface="Helvetica"/>
              </a:rPr>
              <a:t>Elevenes hverdagsliv</a:t>
            </a:r>
          </a:p>
          <a:p>
            <a:pPr marL="1428750" lvl="2" indent="-285750"/>
            <a:r>
              <a:rPr lang="nb-NO" sz="2200" dirty="0">
                <a:latin typeface="Helvetica"/>
                <a:cs typeface="Helvetica"/>
              </a:rPr>
              <a:t>Foreldrenes ønsker for barna sine</a:t>
            </a:r>
          </a:p>
          <a:p>
            <a:pPr marL="1428750" lvl="2" indent="-285750"/>
            <a:r>
              <a:rPr lang="nb-NO" sz="2200" dirty="0">
                <a:latin typeface="Helvetica"/>
                <a:cs typeface="Helvetica"/>
              </a:rPr>
              <a:t>Resurser i natur, bedrifter</a:t>
            </a:r>
          </a:p>
          <a:p>
            <a:pPr marL="1428750" lvl="2" indent="-285750"/>
            <a:r>
              <a:rPr lang="nb-NO" sz="2200" dirty="0">
                <a:latin typeface="Helvetica"/>
                <a:cs typeface="Helvetica"/>
              </a:rPr>
              <a:t>organisasjoner og sosiale fellesskap</a:t>
            </a:r>
          </a:p>
          <a:p>
            <a:pPr lvl="2" indent="0">
              <a:buNone/>
            </a:pPr>
            <a:endParaRPr lang="nb-NO" sz="2200" dirty="0">
              <a:latin typeface="Helvetica"/>
              <a:cs typeface="Helvetica"/>
            </a:endParaRPr>
          </a:p>
          <a:p>
            <a:pPr marL="1428750" lvl="2" indent="-285750"/>
            <a:endParaRPr lang="nb-NO" sz="2200" dirty="0">
              <a:latin typeface="Helvetica"/>
              <a:cs typeface="Helvetica"/>
            </a:endParaRPr>
          </a:p>
          <a:p>
            <a:endParaRPr lang="nb-NO" dirty="0"/>
          </a:p>
        </p:txBody>
      </p:sp>
      <p:pic>
        <p:nvPicPr>
          <p:cNvPr id="5" name="Shape 205">
            <a:extLst>
              <a:ext uri="{FF2B5EF4-FFF2-40B4-BE49-F238E27FC236}">
                <a16:creationId xmlns:a16="http://schemas.microsoft.com/office/drawing/2014/main" id="{DAF769FC-659B-4C77-84AC-D6B06A21B941}"/>
              </a:ext>
            </a:extLst>
          </p:cNvPr>
          <p:cNvPicPr preferRelativeResize="0"/>
          <p:nvPr/>
        </p:nvPicPr>
        <p:blipFill rotWithShape="1">
          <a:blip r:embed="rId3">
            <a:alphaModFix/>
          </a:blip>
          <a:srcRect/>
          <a:stretch/>
        </p:blipFill>
        <p:spPr>
          <a:xfrm>
            <a:off x="10806974" y="5748653"/>
            <a:ext cx="1037503" cy="879179"/>
          </a:xfrm>
          <a:prstGeom prst="rect">
            <a:avLst/>
          </a:prstGeom>
          <a:noFill/>
          <a:ln>
            <a:noFill/>
          </a:ln>
        </p:spPr>
      </p:pic>
      <p:pic>
        <p:nvPicPr>
          <p:cNvPr id="4" name="Bilde 3">
            <a:extLst>
              <a:ext uri="{FF2B5EF4-FFF2-40B4-BE49-F238E27FC236}">
                <a16:creationId xmlns:a16="http://schemas.microsoft.com/office/drawing/2014/main" id="{A62360D5-EA38-4973-92E9-8556DE731A53}"/>
              </a:ext>
            </a:extLst>
          </p:cNvPr>
          <p:cNvPicPr>
            <a:picLocks noChangeAspect="1"/>
          </p:cNvPicPr>
          <p:nvPr/>
        </p:nvPicPr>
        <p:blipFill>
          <a:blip r:embed="rId4"/>
          <a:stretch>
            <a:fillRect/>
          </a:stretch>
        </p:blipFill>
        <p:spPr>
          <a:xfrm>
            <a:off x="454655" y="4645373"/>
            <a:ext cx="4087752" cy="2060227"/>
          </a:xfrm>
          <a:prstGeom prst="rect">
            <a:avLst/>
          </a:prstGeom>
        </p:spPr>
      </p:pic>
      <p:pic>
        <p:nvPicPr>
          <p:cNvPr id="10" name="Bilde 9">
            <a:extLst>
              <a:ext uri="{FF2B5EF4-FFF2-40B4-BE49-F238E27FC236}">
                <a16:creationId xmlns:a16="http://schemas.microsoft.com/office/drawing/2014/main" id="{972E0AD3-B079-4A91-B55F-A3FC9469CAEC}"/>
              </a:ext>
            </a:extLst>
          </p:cNvPr>
          <p:cNvPicPr>
            <a:picLocks noChangeAspect="1"/>
          </p:cNvPicPr>
          <p:nvPr/>
        </p:nvPicPr>
        <p:blipFill>
          <a:blip r:embed="rId5"/>
          <a:stretch>
            <a:fillRect/>
          </a:stretch>
        </p:blipFill>
        <p:spPr>
          <a:xfrm>
            <a:off x="7338049" y="3935984"/>
            <a:ext cx="3468925" cy="2523963"/>
          </a:xfrm>
          <a:prstGeom prst="rect">
            <a:avLst/>
          </a:prstGeom>
        </p:spPr>
      </p:pic>
    </p:spTree>
    <p:extLst>
      <p:ext uri="{BB962C8B-B14F-4D97-AF65-F5344CB8AC3E}">
        <p14:creationId xmlns:p14="http://schemas.microsoft.com/office/powerpoint/2010/main" val="304388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6FD900-FEF8-4ADA-B2D2-DFA3CB3A6442}"/>
              </a:ext>
            </a:extLst>
          </p:cNvPr>
          <p:cNvSpPr>
            <a:spLocks noGrp="1"/>
          </p:cNvSpPr>
          <p:nvPr>
            <p:ph type="title"/>
          </p:nvPr>
        </p:nvSpPr>
        <p:spPr>
          <a:xfrm>
            <a:off x="1042736" y="365125"/>
            <a:ext cx="10311063" cy="1325563"/>
          </a:xfrm>
        </p:spPr>
        <p:txBody>
          <a:bodyPr>
            <a:normAutofit/>
          </a:bodyPr>
          <a:lstStyle/>
          <a:p>
            <a:r>
              <a:rPr lang="nb-NO" sz="3200" b="1" dirty="0"/>
              <a:t>School-In har funnet nøkkelen  </a:t>
            </a:r>
          </a:p>
        </p:txBody>
      </p:sp>
      <p:sp>
        <p:nvSpPr>
          <p:cNvPr id="3" name="Plassholder for innhold 2">
            <a:extLst>
              <a:ext uri="{FF2B5EF4-FFF2-40B4-BE49-F238E27FC236}">
                <a16:creationId xmlns:a16="http://schemas.microsoft.com/office/drawing/2014/main" id="{848D1746-EA30-4800-A804-3C143906CD8B}"/>
              </a:ext>
            </a:extLst>
          </p:cNvPr>
          <p:cNvSpPr>
            <a:spLocks noGrp="1"/>
          </p:cNvSpPr>
          <p:nvPr>
            <p:ph idx="1"/>
          </p:nvPr>
        </p:nvSpPr>
        <p:spPr/>
        <p:txBody>
          <a:bodyPr>
            <a:normAutofit/>
          </a:bodyPr>
          <a:lstStyle/>
          <a:p>
            <a:pPr marL="0" indent="0">
              <a:buNone/>
            </a:pPr>
            <a:r>
              <a:rPr lang="nb-NO" sz="3200" dirty="0">
                <a:effectLst/>
                <a:latin typeface="Calibri" panose="020F0502020204030204" pitchFamily="34" charset="0"/>
                <a:ea typeface="Calibri" panose="020F0502020204030204" pitchFamily="34" charset="0"/>
                <a:cs typeface="Times New Roman" panose="02020603050405020304" pitchFamily="18" charset="0"/>
              </a:rPr>
              <a:t>Nøkkelen til inkluderende fellesskap </a:t>
            </a:r>
          </a:p>
          <a:p>
            <a:pPr marL="0" indent="0">
              <a:buNone/>
            </a:pPr>
            <a:r>
              <a:rPr lang="nb-NO" sz="3200" dirty="0">
                <a:latin typeface="Calibri" panose="020F0502020204030204" pitchFamily="34" charset="0"/>
                <a:ea typeface="Calibri" panose="020F0502020204030204" pitchFamily="34" charset="0"/>
                <a:cs typeface="Times New Roman" panose="02020603050405020304" pitchFamily="18" charset="0"/>
              </a:rPr>
              <a:t>	</a:t>
            </a:r>
            <a:r>
              <a:rPr lang="nb-NO" sz="3200" dirty="0">
                <a:effectLst/>
                <a:latin typeface="Calibri" panose="020F0502020204030204" pitchFamily="34" charset="0"/>
                <a:ea typeface="Calibri" panose="020F0502020204030204" pitchFamily="34" charset="0"/>
                <a:cs typeface="Times New Roman" panose="02020603050405020304" pitchFamily="18" charset="0"/>
              </a:rPr>
              <a:t>er at personalet bruker </a:t>
            </a:r>
          </a:p>
          <a:p>
            <a:pPr marL="0" indent="0">
              <a:buNone/>
            </a:pPr>
            <a:r>
              <a:rPr lang="nb-NO" sz="3200" dirty="0">
                <a:effectLst/>
                <a:latin typeface="Calibri" panose="020F0502020204030204" pitchFamily="34" charset="0"/>
                <a:ea typeface="Calibri" panose="020F0502020204030204" pitchFamily="34" charset="0"/>
                <a:cs typeface="Times New Roman" panose="02020603050405020304" pitchFamily="18" charset="0"/>
              </a:rPr>
              <a:t>tid, arbeidsmåter og kunnskap </a:t>
            </a:r>
          </a:p>
          <a:p>
            <a:pPr marL="0" indent="0">
              <a:buNone/>
            </a:pPr>
            <a:r>
              <a:rPr lang="nb-NO" sz="3200" dirty="0">
                <a:effectLst/>
                <a:latin typeface="Calibri" panose="020F0502020204030204" pitchFamily="34" charset="0"/>
                <a:ea typeface="Calibri" panose="020F0502020204030204" pitchFamily="34" charset="0"/>
                <a:cs typeface="Times New Roman" panose="02020603050405020304" pitchFamily="18" charset="0"/>
              </a:rPr>
              <a:t>	som gjør dem </a:t>
            </a:r>
          </a:p>
          <a:p>
            <a:pPr marL="0" indent="0">
              <a:buNone/>
            </a:pPr>
            <a:r>
              <a:rPr lang="nb-NO" sz="3200" dirty="0">
                <a:latin typeface="Calibri" panose="020F0502020204030204" pitchFamily="34" charset="0"/>
                <a:ea typeface="Calibri" panose="020F0502020204030204" pitchFamily="34" charset="0"/>
                <a:cs typeface="Times New Roman" panose="02020603050405020304" pitchFamily="18" charset="0"/>
              </a:rPr>
              <a:t>k</a:t>
            </a:r>
            <a:r>
              <a:rPr lang="nb-NO" sz="3200" dirty="0">
                <a:effectLst/>
                <a:latin typeface="Calibri" panose="020F0502020204030204" pitchFamily="34" charset="0"/>
                <a:ea typeface="Calibri" panose="020F0502020204030204" pitchFamily="34" charset="0"/>
                <a:cs typeface="Times New Roman" panose="02020603050405020304" pitchFamily="18" charset="0"/>
              </a:rPr>
              <a:t>jent med lokalmiljøet -</a:t>
            </a:r>
          </a:p>
          <a:p>
            <a:pPr marL="0" indent="0">
              <a:buNone/>
            </a:pPr>
            <a:r>
              <a:rPr lang="nb-NO" sz="3200" dirty="0">
                <a:effectLst/>
                <a:latin typeface="Calibri" panose="020F0502020204030204" pitchFamily="34" charset="0"/>
                <a:ea typeface="Calibri" panose="020F0502020204030204" pitchFamily="34" charset="0"/>
                <a:cs typeface="Times New Roman" panose="02020603050405020304" pitchFamily="18" charset="0"/>
              </a:rPr>
              <a:t>samstemte i sine forventninger til hverandre og elevene</a:t>
            </a:r>
          </a:p>
          <a:p>
            <a:pPr marL="0" indent="0">
              <a:buNone/>
            </a:pPr>
            <a:r>
              <a:rPr lang="nb-NO" sz="3200" dirty="0">
                <a:effectLst/>
                <a:latin typeface="Calibri" panose="020F0502020204030204" pitchFamily="34" charset="0"/>
                <a:ea typeface="Calibri" panose="020F0502020204030204" pitchFamily="34" charset="0"/>
                <a:cs typeface="Times New Roman" panose="02020603050405020304" pitchFamily="18" charset="0"/>
              </a:rPr>
              <a:t>med støtte </a:t>
            </a:r>
            <a:r>
              <a:rPr lang="nb-NO" sz="3200" dirty="0">
                <a:latin typeface="Calibri" panose="020F0502020204030204" pitchFamily="34" charset="0"/>
                <a:ea typeface="Calibri" panose="020F0502020204030204" pitchFamily="34" charset="0"/>
                <a:cs typeface="Times New Roman" panose="02020603050405020304" pitchFamily="18" charset="0"/>
              </a:rPr>
              <a:t>fra foreldre og lokalmiljø</a:t>
            </a:r>
            <a:endParaRPr lang="nb-NO" sz="3200" dirty="0"/>
          </a:p>
          <a:p>
            <a:endParaRPr lang="nb-NO" dirty="0"/>
          </a:p>
        </p:txBody>
      </p:sp>
      <p:pic>
        <p:nvPicPr>
          <p:cNvPr id="7" name="Shape 205">
            <a:extLst>
              <a:ext uri="{FF2B5EF4-FFF2-40B4-BE49-F238E27FC236}">
                <a16:creationId xmlns:a16="http://schemas.microsoft.com/office/drawing/2014/main" id="{DEDAC29A-8916-414E-9216-4B1CDA69973D}"/>
              </a:ext>
            </a:extLst>
          </p:cNvPr>
          <p:cNvPicPr preferRelativeResize="0"/>
          <p:nvPr/>
        </p:nvPicPr>
        <p:blipFill rotWithShape="1">
          <a:blip r:embed="rId3">
            <a:alphaModFix/>
          </a:blip>
          <a:srcRect/>
          <a:stretch/>
        </p:blipFill>
        <p:spPr>
          <a:xfrm>
            <a:off x="10806974" y="5748653"/>
            <a:ext cx="1037503" cy="879179"/>
          </a:xfrm>
          <a:prstGeom prst="rect">
            <a:avLst/>
          </a:prstGeom>
          <a:noFill/>
          <a:ln>
            <a:noFill/>
          </a:ln>
        </p:spPr>
      </p:pic>
      <p:pic>
        <p:nvPicPr>
          <p:cNvPr id="9" name="Bilde 8">
            <a:extLst>
              <a:ext uri="{FF2B5EF4-FFF2-40B4-BE49-F238E27FC236}">
                <a16:creationId xmlns:a16="http://schemas.microsoft.com/office/drawing/2014/main" id="{418BCBA2-B47F-48D2-8D05-9A4A34CAA317}"/>
              </a:ext>
            </a:extLst>
          </p:cNvPr>
          <p:cNvPicPr/>
          <p:nvPr/>
        </p:nvPicPr>
        <p:blipFill>
          <a:blip r:embed="rId4"/>
          <a:stretch>
            <a:fillRect/>
          </a:stretch>
        </p:blipFill>
        <p:spPr>
          <a:xfrm>
            <a:off x="6549473" y="681037"/>
            <a:ext cx="1238166" cy="662781"/>
          </a:xfrm>
          <a:prstGeom prst="rect">
            <a:avLst/>
          </a:prstGeom>
        </p:spPr>
      </p:pic>
    </p:spTree>
    <p:extLst>
      <p:ext uri="{BB962C8B-B14F-4D97-AF65-F5344CB8AC3E}">
        <p14:creationId xmlns:p14="http://schemas.microsoft.com/office/powerpoint/2010/main" val="1649142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766829-BC77-477E-BE37-D2C18F774597}"/>
              </a:ext>
            </a:extLst>
          </p:cNvPr>
          <p:cNvSpPr>
            <a:spLocks noGrp="1"/>
          </p:cNvSpPr>
          <p:nvPr>
            <p:ph type="title"/>
          </p:nvPr>
        </p:nvSpPr>
        <p:spPr/>
        <p:txBody>
          <a:bodyPr>
            <a:normAutofit/>
          </a:bodyPr>
          <a:lstStyle/>
          <a:p>
            <a:r>
              <a:rPr lang="nb-NO" dirty="0"/>
              <a:t>Har alle elever muligheten til å utvikle gode elevroller på vår skole og finne sin plass?</a:t>
            </a:r>
          </a:p>
        </p:txBody>
      </p:sp>
      <p:sp>
        <p:nvSpPr>
          <p:cNvPr id="3" name="Plassholder for innhold 2">
            <a:extLst>
              <a:ext uri="{FF2B5EF4-FFF2-40B4-BE49-F238E27FC236}">
                <a16:creationId xmlns:a16="http://schemas.microsoft.com/office/drawing/2014/main" id="{07E1D530-CAEB-4D38-B0A2-82F643A41E2D}"/>
              </a:ext>
            </a:extLst>
          </p:cNvPr>
          <p:cNvSpPr>
            <a:spLocks noGrp="1"/>
          </p:cNvSpPr>
          <p:nvPr>
            <p:ph idx="1"/>
          </p:nvPr>
        </p:nvSpPr>
        <p:spPr/>
        <p:txBody>
          <a:bodyPr/>
          <a:lstStyle/>
          <a:p>
            <a:r>
              <a:rPr lang="nb-NO" dirty="0"/>
              <a:t>Diskusjon i dialogcafe</a:t>
            </a:r>
          </a:p>
          <a:p>
            <a:r>
              <a:rPr lang="nb-NO" dirty="0"/>
              <a:t>Jobbe i de faste gruppene med refleksjonssirkel og utvikle tiltak som kan gjennomføres i alle skolens klasserom</a:t>
            </a:r>
          </a:p>
          <a:p>
            <a:r>
              <a:rPr lang="nb-NO" dirty="0"/>
              <a:t>Gi tilbakemelding på hvordan dette har gått neste fellessamling</a:t>
            </a:r>
          </a:p>
        </p:txBody>
      </p:sp>
    </p:spTree>
    <p:extLst>
      <p:ext uri="{BB962C8B-B14F-4D97-AF65-F5344CB8AC3E}">
        <p14:creationId xmlns:p14="http://schemas.microsoft.com/office/powerpoint/2010/main" val="423367312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1442</Words>
  <Application>Microsoft Office PowerPoint</Application>
  <PresentationFormat>Widescreen</PresentationFormat>
  <Paragraphs>106</Paragraphs>
  <Slides>10</Slides>
  <Notes>7</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10</vt:i4>
      </vt:variant>
    </vt:vector>
  </HeadingPairs>
  <TitlesOfParts>
    <vt:vector size="16" baseType="lpstr">
      <vt:lpstr>Arial</vt:lpstr>
      <vt:lpstr>Calibri</vt:lpstr>
      <vt:lpstr>Calibri Light</vt:lpstr>
      <vt:lpstr>Helvetica</vt:lpstr>
      <vt:lpstr>Verdana</vt:lpstr>
      <vt:lpstr>Office-tema</vt:lpstr>
      <vt:lpstr>Elevrollen, forventninger og inkludering</vt:lpstr>
      <vt:lpstr>Kunnskapsløftet 2020 - forventinger til elevrollen  2.5.1 Folkehelse og livsmestring </vt:lpstr>
      <vt:lpstr>FORSKJELLER mellom to skoler:</vt:lpstr>
      <vt:lpstr>Inkludering og plassering</vt:lpstr>
      <vt:lpstr>Inkludering  hvor enkelt er det å finne sin plass? </vt:lpstr>
      <vt:lpstr>Barnerollen – barnehagens barnerolle Fra et NFR prosjekt i regi av Agderforskning og UiA</vt:lpstr>
      <vt:lpstr>School-In og inkludering</vt:lpstr>
      <vt:lpstr>School-In har funnet nøkkelen  </vt:lpstr>
      <vt:lpstr>Har alle elever muligheten til å utvikle gode elevroller på vår skole og finne sin plass?</vt:lpstr>
      <vt:lpstr>Dialogcafespørsmål: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Elevrollen og inkludering</dc:title>
  <dc:creator>Jorunn Midtsundstad</dc:creator>
  <cp:lastModifiedBy>Jorunn Midtsundstad</cp:lastModifiedBy>
  <cp:revision>2</cp:revision>
  <cp:lastPrinted>2020-11-06T11:23:54Z</cp:lastPrinted>
  <dcterms:created xsi:type="dcterms:W3CDTF">2020-11-05T20:34:44Z</dcterms:created>
  <dcterms:modified xsi:type="dcterms:W3CDTF">2020-11-23T13:27:49Z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4114459-e220-4ae9-b339-4ebe6008cdd4_Enabled">
    <vt:lpwstr>true</vt:lpwstr>
  </property>
  <property fmtid="{D5CDD505-2E9C-101B-9397-08002B2CF9AE}" pid="3" name="MSIP_Label_b4114459-e220-4ae9-b339-4ebe6008cdd4_SetDate">
    <vt:lpwstr>2020-11-05T20:34:44Z</vt:lpwstr>
  </property>
  <property fmtid="{D5CDD505-2E9C-101B-9397-08002B2CF9AE}" pid="4" name="MSIP_Label_b4114459-e220-4ae9-b339-4ebe6008cdd4_Method">
    <vt:lpwstr>Standard</vt:lpwstr>
  </property>
  <property fmtid="{D5CDD505-2E9C-101B-9397-08002B2CF9AE}" pid="5" name="MSIP_Label_b4114459-e220-4ae9-b339-4ebe6008cdd4_Name">
    <vt:lpwstr>b4114459-e220-4ae9-b339-4ebe6008cdd4</vt:lpwstr>
  </property>
  <property fmtid="{D5CDD505-2E9C-101B-9397-08002B2CF9AE}" pid="6" name="MSIP_Label_b4114459-e220-4ae9-b339-4ebe6008cdd4_SiteId">
    <vt:lpwstr>8482881e-3699-4b3f-b135-cf4800bc1efb</vt:lpwstr>
  </property>
  <property fmtid="{D5CDD505-2E9C-101B-9397-08002B2CF9AE}" pid="7" name="MSIP_Label_b4114459-e220-4ae9-b339-4ebe6008cdd4_ActionId">
    <vt:lpwstr>29799459-6377-49a2-b0a2-eb5ade86a719</vt:lpwstr>
  </property>
  <property fmtid="{D5CDD505-2E9C-101B-9397-08002B2CF9AE}" pid="8" name="MSIP_Label_b4114459-e220-4ae9-b339-4ebe6008cdd4_ContentBits">
    <vt:lpwstr>0</vt:lpwstr>
  </property>
</Properties>
</file>