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534" r:id="rId3"/>
    <p:sldId id="488" r:id="rId4"/>
    <p:sldId id="608" r:id="rId5"/>
    <p:sldId id="494" r:id="rId6"/>
    <p:sldId id="272" r:id="rId7"/>
    <p:sldId id="609" r:id="rId8"/>
    <p:sldId id="610" r:id="rId9"/>
    <p:sldId id="606" r:id="rId10"/>
    <p:sldId id="607" r:id="rId11"/>
  </p:sldIdLst>
  <p:sldSz cx="12192000" cy="6858000"/>
  <p:notesSz cx="6797675" cy="987425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6A4C0-2872-40DE-ADEE-8B35EBCB5242}" v="123" dt="2020-11-06T11:57:59.6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E09BE54-7263-4A1F-A500-FF9C84E323E1}" type="datetimeFigureOut">
              <a:rPr lang="nb-NO" smtClean="0"/>
              <a:t>23.11.2020</a:t>
            </a:fld>
            <a:endParaRPr lang="nb-NO"/>
          </a:p>
        </p:txBody>
      </p:sp>
      <p:sp>
        <p:nvSpPr>
          <p:cNvPr id="4" name="Plassholder for lysbilde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8F7C126-5D9A-42E7-A778-2842FC82B98A}" type="slidenum">
              <a:rPr lang="nb-NO" smtClean="0"/>
              <a:t>‹#›</a:t>
            </a:fld>
            <a:endParaRPr lang="nb-NO"/>
          </a:p>
        </p:txBody>
      </p:sp>
    </p:spTree>
    <p:extLst>
      <p:ext uri="{BB962C8B-B14F-4D97-AF65-F5344CB8AC3E}">
        <p14:creationId xmlns:p14="http://schemas.microsoft.com/office/powerpoint/2010/main" val="3613298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Skolen skal være et sted der barn og unge opplever demokrati i praksis. </a:t>
            </a:r>
            <a:r>
              <a:rPr lang="nb-NO" b="1"/>
              <a:t>Elevene skal erfare at de blir lyttet til i skolehverdagen, at de har reell innflytelse, og at de kan påvirke det som angår dem.</a:t>
            </a:r>
            <a:r>
              <a:rPr lang="nb-NO"/>
              <a:t> De skal få erfaring med og praktisere ulike former for demokratisk deltakelse og medvirkning, både i det daglige arbeidet i fagene og gjennom for eksempel elevråd og andre rådsorganer. Dialogen mellom lærer og elev, og mellom skole og hjem, må være basert på gjensidig respekt. Når elevenes stemme blir hørt i skolen, opplever de hvordan de selv kan ta egne bevisste valg. Slike erfaringer har en verdi her og nå, og forbereder elevene på å bli ansvarlige samfunnsborgere.</a:t>
            </a:r>
          </a:p>
          <a:p>
            <a:endParaRPr lang="nb-NO"/>
          </a:p>
        </p:txBody>
      </p:sp>
      <p:sp>
        <p:nvSpPr>
          <p:cNvPr id="4" name="Plassholder for lysbildenummer 3"/>
          <p:cNvSpPr>
            <a:spLocks noGrp="1"/>
          </p:cNvSpPr>
          <p:nvPr>
            <p:ph type="sldNum" idx="12"/>
          </p:nvPr>
        </p:nvSpPr>
        <p:spPr/>
        <p:txBody>
          <a:bodyPr/>
          <a:lstStyle/>
          <a:p>
            <a:pPr>
              <a:buClr>
                <a:schemeClr val="dk1"/>
              </a:buClr>
            </a:pPr>
            <a:fld id="{00000000-1234-1234-1234-123412341234}" type="slidenum">
              <a:rPr lang="no-NO">
                <a:solidFill>
                  <a:schemeClr val="dk1"/>
                </a:solidFill>
                <a:latin typeface="Verdana"/>
                <a:ea typeface="Verdana"/>
                <a:cs typeface="Verdana"/>
                <a:sym typeface="Verdana"/>
              </a:rPr>
              <a:pPr>
                <a:buClr>
                  <a:schemeClr val="dk1"/>
                </a:buClr>
              </a:pPr>
              <a:t>2</a:t>
            </a:fld>
            <a:endParaRPr lang="no-NO">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421906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C627B-83E2-4141-8525-1BC3649B7430}" type="slidenum">
              <a:rPr lang="nb-NO"/>
              <a:pPr/>
              <a:t>3</a:t>
            </a:fld>
            <a:endParaRPr lang="nb-NO"/>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nb-NO" dirty="0"/>
              <a:t>8.</a:t>
            </a:r>
            <a:r>
              <a:rPr lang="nb-NO" baseline="0" dirty="0"/>
              <a:t> Nordal-punktene</a:t>
            </a:r>
          </a:p>
          <a:p>
            <a:pPr defTabSz="904433" fontAlgn="base">
              <a:spcBef>
                <a:spcPct val="30000"/>
              </a:spcBef>
              <a:spcAft>
                <a:spcPct val="0"/>
              </a:spcAft>
              <a:defRPr/>
            </a:pPr>
            <a:r>
              <a:rPr lang="nb-NO" dirty="0">
                <a:solidFill>
                  <a:srgbClr val="000000"/>
                </a:solidFill>
              </a:rPr>
              <a:t>Sterke føringer i flere instanser som går i samme retning</a:t>
            </a:r>
          </a:p>
          <a:p>
            <a:endParaRPr lang="nb-NO" baseline="0" dirty="0"/>
          </a:p>
        </p:txBody>
      </p:sp>
    </p:spTree>
    <p:extLst>
      <p:ext uri="{BB962C8B-B14F-4D97-AF65-F5344CB8AC3E}">
        <p14:creationId xmlns:p14="http://schemas.microsoft.com/office/powerpoint/2010/main" val="46255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69586" indent="-169586" defTabSz="904433" fontAlgn="base">
              <a:spcBef>
                <a:spcPct val="30000"/>
              </a:spcBef>
              <a:spcAft>
                <a:spcPct val="0"/>
              </a:spcAft>
              <a:buFont typeface="Arial" panose="020B0604020202020204" pitchFamily="34" charset="0"/>
              <a:buChar char="•"/>
              <a:defRPr/>
            </a:pPr>
            <a:r>
              <a:rPr lang="nb-NO" dirty="0"/>
              <a:t>Dialog står sentralt i sosial læring, og skolen skal formidle verdien og betydningen av en lyttende dialog for å takle motstand. I møte med elevene skal lærerne fremme kommunikasjon og samarbeid som gir elevene mot og trygghet til å ytre egne meninger og til å si ifra på andres vegne. </a:t>
            </a:r>
            <a:endParaRPr lang="nb-NO" sz="1600" dirty="0"/>
          </a:p>
          <a:p>
            <a:pPr marL="169586" indent="-169586">
              <a:buFont typeface="Arial" panose="020B0604020202020204" pitchFamily="34" charset="0"/>
              <a:buChar char="•"/>
            </a:pPr>
            <a:r>
              <a:rPr lang="nb-NO" dirty="0"/>
              <a:t>Ulke skoler har ulike forventninger</a:t>
            </a:r>
            <a:r>
              <a:rPr lang="nb-NO" baseline="0" dirty="0"/>
              <a:t> til elever i praksis. Et sted kan det være svært mye mer utfordrende å ha </a:t>
            </a:r>
            <a:r>
              <a:rPr lang="nb-NO" baseline="0" dirty="0" err="1"/>
              <a:t>adhd</a:t>
            </a:r>
            <a:r>
              <a:rPr lang="nb-NO" baseline="0" dirty="0"/>
              <a:t>/ </a:t>
            </a:r>
            <a:r>
              <a:rPr lang="nb-NO" baseline="0" dirty="0" err="1"/>
              <a:t>asberger</a:t>
            </a:r>
            <a:r>
              <a:rPr lang="nb-NO" baseline="0" dirty="0"/>
              <a:t> enn andre steder…</a:t>
            </a:r>
          </a:p>
          <a:p>
            <a:pPr marL="169586" indent="-169586">
              <a:buFont typeface="Arial" panose="020B0604020202020204" pitchFamily="34" charset="0"/>
              <a:buChar char="•"/>
            </a:pPr>
            <a:r>
              <a:rPr lang="nb-NO" baseline="0" dirty="0"/>
              <a:t>Det er forskjeller mellom skolekulturer – et mål på det som jeg har vist til er hvor mye de får anledning til å delta med egne tanker.</a:t>
            </a:r>
          </a:p>
          <a:p>
            <a:pPr marL="169586" indent="-169586">
              <a:buFont typeface="Arial" panose="020B0604020202020204" pitchFamily="34" charset="0"/>
              <a:buChar char="•"/>
            </a:pPr>
            <a:r>
              <a:rPr lang="nb-NO" baseline="0" dirty="0"/>
              <a:t>Forventninger som vi skaper er forventninger elever ønsker å klare å oppfylle – noen trenger veiledning.</a:t>
            </a:r>
          </a:p>
          <a:p>
            <a:pPr marL="169586" indent="-169586">
              <a:buFont typeface="Arial" panose="020B0604020202020204" pitchFamily="34" charset="0"/>
              <a:buChar char="•"/>
            </a:pPr>
            <a:r>
              <a:rPr lang="nb-NO" baseline="0" dirty="0"/>
              <a:t>Eksempler: slippe lekser, være på grupperom, ta pauser- er det noen elever som unnskyldes i din skole – vil dette skape trøbbel for eleven, voksne og skolen videre?</a:t>
            </a:r>
          </a:p>
          <a:p>
            <a:pPr marL="169586" indent="-169586">
              <a:buFont typeface="Arial" panose="020B0604020202020204" pitchFamily="34" charset="0"/>
              <a:buChar char="•"/>
            </a:pPr>
            <a:r>
              <a:rPr lang="nb-NO" baseline="0" dirty="0"/>
              <a:t>Hvor lenge – i hvor stor grad trengs det – hvordan sikrer vi akseptering og tilhørighet å føle seg som medlem</a:t>
            </a:r>
          </a:p>
          <a:p>
            <a:pPr marL="169586" indent="-169586">
              <a:buFont typeface="Arial" panose="020B0604020202020204" pitchFamily="34" charset="0"/>
              <a:buChar char="•"/>
            </a:pPr>
            <a:r>
              <a:rPr lang="nb-NO" b="1" baseline="0" dirty="0"/>
              <a:t>Per – sitter på hendene sine</a:t>
            </a:r>
          </a:p>
          <a:p>
            <a:pPr marL="169586" indent="-169586">
              <a:buFont typeface="Arial" panose="020B0604020202020204" pitchFamily="34" charset="0"/>
              <a:buChar char="•"/>
            </a:pPr>
            <a:r>
              <a:rPr lang="nb-NO" b="1" baseline="0" dirty="0"/>
              <a:t>Men tror lærere at det er smart å veilede egne elever i rollen? Læreren til Alf – trodde absolutt ikke det. hun hadde forsøkt absolutt alt når det gjaldt Alf – han kom ikke i gang… gjorde ikke lekser hun maste, mor maste – ingenting hjalp…. men så en dag fikk vi en mail fra henne hvor hun fortalte at til sin store overraskelse hadde Alf plutselig forandret seg. Hun hadde prøvd alt!</a:t>
            </a:r>
          </a:p>
        </p:txBody>
      </p:sp>
      <p:sp>
        <p:nvSpPr>
          <p:cNvPr id="4" name="Plassholder for lysbildenummer 3"/>
          <p:cNvSpPr>
            <a:spLocks noGrp="1"/>
          </p:cNvSpPr>
          <p:nvPr>
            <p:ph type="sldNum" sz="quarter" idx="10"/>
          </p:nvPr>
        </p:nvSpPr>
        <p:spPr/>
        <p:txBody>
          <a:bodyPr/>
          <a:lstStyle/>
          <a:p>
            <a:fld id="{3CFF6354-9DF5-4F09-91DE-73F821A11110}" type="slidenum">
              <a:rPr lang="nb-NO" smtClean="0"/>
              <a:t>5</a:t>
            </a:fld>
            <a:endParaRPr lang="nb-NO"/>
          </a:p>
        </p:txBody>
      </p:sp>
    </p:spTree>
    <p:extLst>
      <p:ext uri="{BB962C8B-B14F-4D97-AF65-F5344CB8AC3E}">
        <p14:creationId xmlns:p14="http://schemas.microsoft.com/office/powerpoint/2010/main" val="279531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38127" indent="-338127">
              <a:buFont typeface="Arial" panose="020B0604020202020204" pitchFamily="34" charset="0"/>
              <a:buChar char="•"/>
            </a:pPr>
            <a:endParaRPr lang="nb-NO"/>
          </a:p>
        </p:txBody>
      </p:sp>
      <p:sp>
        <p:nvSpPr>
          <p:cNvPr id="4" name="Plassholder for lysbildenummer 3"/>
          <p:cNvSpPr>
            <a:spLocks noGrp="1"/>
          </p:cNvSpPr>
          <p:nvPr>
            <p:ph type="sldNum" sz="quarter" idx="10"/>
          </p:nvPr>
        </p:nvSpPr>
        <p:spPr/>
        <p:txBody>
          <a:bodyPr/>
          <a:lstStyle/>
          <a:p>
            <a:fld id="{1AFCCBD8-6BD9-4DF2-B993-256E58E174B8}" type="slidenum">
              <a:rPr lang="nb-NO" smtClean="0"/>
              <a:t>6</a:t>
            </a:fld>
            <a:endParaRPr lang="nb-NO"/>
          </a:p>
        </p:txBody>
      </p:sp>
    </p:spTree>
    <p:extLst>
      <p:ext uri="{BB962C8B-B14F-4D97-AF65-F5344CB8AC3E}">
        <p14:creationId xmlns:p14="http://schemas.microsoft.com/office/powerpoint/2010/main" val="328616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40BAE4-CC58-41EB-AB63-4D8AA5DAB04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4AF0738-C8DE-48E5-BBBE-7050FF73B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784DED9-B6F6-440C-8E64-2B6184B9B787}"/>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5169385F-B29E-459B-A264-80DF906A780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464D944-466D-4515-B4DA-28AFF19A8FBB}"/>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46768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5F58FD-6850-4D04-9CA0-D39085C2EE8C}"/>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98E4FFFD-BF4C-420B-B83D-4ADF3C9BF91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E8617DE-A402-4F48-BB3A-5B2F499C612B}"/>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63A76C07-18D1-4ADA-8BA5-83810DB975C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E475D0D-FC7B-44D1-AD14-0E79457A54DF}"/>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234663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B63B6BA-15F3-40B4-8E9F-5F7FDFFAFFDB}"/>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B1637C7-E436-4A0D-B7B7-76730A4CA3B8}"/>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99790F7-A863-4236-90D3-B879409725F8}"/>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75434B01-B718-4F1C-BE86-D843B9DE058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EF22AC2-B70F-4D0E-ABDD-429B4754F040}"/>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2140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3AA547-5B83-4D24-80DA-737945862D7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5429805-AD64-4B09-BB3B-8B3B43F35518}"/>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835BEAA-44A6-4AAF-899C-16FF954A5D8C}"/>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58810C6B-FA02-4411-8192-9A1C34C756C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AC1C9BE-C11B-4859-A6B8-A40A053FFCC2}"/>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310146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7E00BB-7AA2-4DA6-A192-08E7AED4A97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68F5F2A-B197-40E7-8AFD-615A538662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49AED47-FE69-4AFE-857B-EC91AFDD2D82}"/>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90253A1C-6918-4D7F-8AD6-D02175747DD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EE10821-B16A-46DF-9AFA-F0F8F59A93EE}"/>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90838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F8B0B7-90CD-409C-B970-B14B60D1712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7D9A43A-B6B2-4A84-A35A-AB7581D71D0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9B857C7-B48D-4F9F-A63E-2D2114C12249}"/>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617D04E-6441-4E68-B963-5450D7FA3FED}"/>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6" name="Plassholder for bunntekst 5">
            <a:extLst>
              <a:ext uri="{FF2B5EF4-FFF2-40B4-BE49-F238E27FC236}">
                <a16:creationId xmlns:a16="http://schemas.microsoft.com/office/drawing/2014/main" id="{30E2AED0-DF00-4E3E-BEE6-77237ED5964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9007683-5597-4231-A1BE-3E1560DF4737}"/>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187951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838E61-F0FF-451B-B63F-C4709738F3D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74C6E4C-5131-483F-AC87-BA72CFFDC4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D5BB6091-68AF-4DFD-94AA-F8F53E18819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556CD3E-6A6E-47F1-8365-4EE93E94F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F7B7871B-6AF7-4BB9-9445-46B38EF4899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68648D2-E54A-4DA3-B888-E3511795AAE7}"/>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8" name="Plassholder for bunntekst 7">
            <a:extLst>
              <a:ext uri="{FF2B5EF4-FFF2-40B4-BE49-F238E27FC236}">
                <a16:creationId xmlns:a16="http://schemas.microsoft.com/office/drawing/2014/main" id="{4E29DA1D-5231-4810-8303-8167CBA65F06}"/>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1D74555-E313-4677-B9C2-4CC570572A9B}"/>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124694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67C887-3865-40E5-8C21-35C9B9E98A01}"/>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17C3DB7-36EE-45B7-8292-7979FED4F787}"/>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4" name="Plassholder for bunntekst 3">
            <a:extLst>
              <a:ext uri="{FF2B5EF4-FFF2-40B4-BE49-F238E27FC236}">
                <a16:creationId xmlns:a16="http://schemas.microsoft.com/office/drawing/2014/main" id="{59069691-6590-4D4B-A422-3A7A7BD0478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347975EB-F278-4587-917B-88676FC16D38}"/>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24559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E9C42A0-ED4D-48D1-9A9D-0D17F9267BA8}"/>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3" name="Plassholder for bunntekst 2">
            <a:extLst>
              <a:ext uri="{FF2B5EF4-FFF2-40B4-BE49-F238E27FC236}">
                <a16:creationId xmlns:a16="http://schemas.microsoft.com/office/drawing/2014/main" id="{A80003DF-81F6-48E7-91E5-F2C36FAC960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D5EDE01-9ABA-4DCF-85ED-96AFC0B0A62E}"/>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344308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3F5BDA-44CB-4B3D-91A0-E5CE4A07B0F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B036BCE8-62B1-48B3-8F05-D637B9EB2A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4A3069B-9EDB-4F81-B6EA-2D82F68D4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2E62903-FC42-4139-8D87-FE124254B080}"/>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6" name="Plassholder for bunntekst 5">
            <a:extLst>
              <a:ext uri="{FF2B5EF4-FFF2-40B4-BE49-F238E27FC236}">
                <a16:creationId xmlns:a16="http://schemas.microsoft.com/office/drawing/2014/main" id="{C1D65A13-8BB6-4E3D-B010-5CA9352F2F3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8BB5439-A67E-4CA3-827F-1D09D461CC7D}"/>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136682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75ABEE-1C0D-4DBA-82C5-B570BE2F82F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E225057-F272-4ECE-8D7E-6265A7100C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21BCD9C7-C496-4900-B31C-EEA661A8A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6B380B6-7677-4130-9D42-6AB21178F100}"/>
              </a:ext>
            </a:extLst>
          </p:cNvPr>
          <p:cNvSpPr>
            <a:spLocks noGrp="1"/>
          </p:cNvSpPr>
          <p:nvPr>
            <p:ph type="dt" sz="half" idx="10"/>
          </p:nvPr>
        </p:nvSpPr>
        <p:spPr/>
        <p:txBody>
          <a:bodyPr/>
          <a:lstStyle/>
          <a:p>
            <a:fld id="{FCD52650-D75D-4D60-8C6C-FA8A665DDFE6}" type="datetimeFigureOut">
              <a:rPr lang="nb-NO" smtClean="0"/>
              <a:t>23.11.2020</a:t>
            </a:fld>
            <a:endParaRPr lang="nb-NO"/>
          </a:p>
        </p:txBody>
      </p:sp>
      <p:sp>
        <p:nvSpPr>
          <p:cNvPr id="6" name="Plassholder for bunntekst 5">
            <a:extLst>
              <a:ext uri="{FF2B5EF4-FFF2-40B4-BE49-F238E27FC236}">
                <a16:creationId xmlns:a16="http://schemas.microsoft.com/office/drawing/2014/main" id="{BD40DE95-A284-4594-A034-2C7BB85BF3A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93C78A2-DD65-4D99-A93C-262F67545DFA}"/>
              </a:ext>
            </a:extLst>
          </p:cNvPr>
          <p:cNvSpPr>
            <a:spLocks noGrp="1"/>
          </p:cNvSpPr>
          <p:nvPr>
            <p:ph type="sldNum" sz="quarter" idx="12"/>
          </p:nvPr>
        </p:nvSpPr>
        <p:spPr/>
        <p:txBody>
          <a:bodyPr/>
          <a:lstStyle/>
          <a:p>
            <a:fld id="{88F0F875-8460-408F-A23E-81336C937980}" type="slidenum">
              <a:rPr lang="nb-NO" smtClean="0"/>
              <a:t>‹#›</a:t>
            </a:fld>
            <a:endParaRPr lang="nb-NO"/>
          </a:p>
        </p:txBody>
      </p:sp>
    </p:spTree>
    <p:extLst>
      <p:ext uri="{BB962C8B-B14F-4D97-AF65-F5344CB8AC3E}">
        <p14:creationId xmlns:p14="http://schemas.microsoft.com/office/powerpoint/2010/main" val="15839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4A6F73F-C87C-44B0-9C4B-E3AD61A9E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12A1D38-542C-4543-AB94-2AF2BF944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2D3D36-C5EF-4A41-8917-1541FDE93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52650-D75D-4D60-8C6C-FA8A665DDFE6}" type="datetimeFigureOut">
              <a:rPr lang="nb-NO" smtClean="0"/>
              <a:t>23.11.2020</a:t>
            </a:fld>
            <a:endParaRPr lang="nb-NO"/>
          </a:p>
        </p:txBody>
      </p:sp>
      <p:sp>
        <p:nvSpPr>
          <p:cNvPr id="5" name="Plassholder for bunntekst 4">
            <a:extLst>
              <a:ext uri="{FF2B5EF4-FFF2-40B4-BE49-F238E27FC236}">
                <a16:creationId xmlns:a16="http://schemas.microsoft.com/office/drawing/2014/main" id="{5FAA93F4-E6C2-41AC-A36A-F57BEBC9EE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9FDDD2B-71D8-4B38-8577-23B6B6874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0F875-8460-408F-A23E-81336C937980}" type="slidenum">
              <a:rPr lang="nb-NO" smtClean="0"/>
              <a:t>‹#›</a:t>
            </a:fld>
            <a:endParaRPr lang="nb-NO"/>
          </a:p>
        </p:txBody>
      </p:sp>
    </p:spTree>
    <p:extLst>
      <p:ext uri="{BB962C8B-B14F-4D97-AF65-F5344CB8AC3E}">
        <p14:creationId xmlns:p14="http://schemas.microsoft.com/office/powerpoint/2010/main" val="3207605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ropinmetoden.n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990583E-3506-4137-9B50-350683DD3C75}"/>
              </a:ext>
            </a:extLst>
          </p:cNvPr>
          <p:cNvSpPr>
            <a:spLocks noGrp="1"/>
          </p:cNvSpPr>
          <p:nvPr>
            <p:ph type="ctrTitle"/>
          </p:nvPr>
        </p:nvSpPr>
        <p:spPr/>
        <p:txBody>
          <a:bodyPr/>
          <a:lstStyle/>
          <a:p>
            <a:r>
              <a:rPr lang="nb-NO" dirty="0"/>
              <a:t>Elevrollen i elevperspektiv</a:t>
            </a:r>
          </a:p>
        </p:txBody>
      </p:sp>
      <p:sp>
        <p:nvSpPr>
          <p:cNvPr id="3" name="Undertittel 2">
            <a:extLst>
              <a:ext uri="{FF2B5EF4-FFF2-40B4-BE49-F238E27FC236}">
                <a16:creationId xmlns:a16="http://schemas.microsoft.com/office/drawing/2014/main" id="{428E5A3D-324F-41DE-90DF-53D547613A9A}"/>
              </a:ext>
            </a:extLst>
          </p:cNvPr>
          <p:cNvSpPr>
            <a:spLocks noGrp="1"/>
          </p:cNvSpPr>
          <p:nvPr>
            <p:ph type="subTitle" idx="1"/>
          </p:nvPr>
        </p:nvSpPr>
        <p:spPr/>
        <p:txBody>
          <a:bodyPr/>
          <a:lstStyle/>
          <a:p>
            <a:r>
              <a:rPr lang="nb-NO" dirty="0"/>
              <a:t>Elevene vet mye om hva de får til og hva de skulle ønske seg </a:t>
            </a:r>
          </a:p>
          <a:p>
            <a:r>
              <a:rPr lang="nb-NO" dirty="0"/>
              <a:t>å få til i sin elevrolle. Kunnskapsløftet 2020 har forventninger til hva elevene skal erfare i sin elevrolle.</a:t>
            </a:r>
          </a:p>
        </p:txBody>
      </p:sp>
    </p:spTree>
    <p:extLst>
      <p:ext uri="{BB962C8B-B14F-4D97-AF65-F5344CB8AC3E}">
        <p14:creationId xmlns:p14="http://schemas.microsoft.com/office/powerpoint/2010/main" val="2293284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84E55-DA81-4705-8EF4-15F85DB784A2}"/>
              </a:ext>
            </a:extLst>
          </p:cNvPr>
          <p:cNvSpPr>
            <a:spLocks noGrp="1"/>
          </p:cNvSpPr>
          <p:nvPr>
            <p:ph type="title"/>
          </p:nvPr>
        </p:nvSpPr>
        <p:spPr/>
        <p:txBody>
          <a:bodyPr/>
          <a:lstStyle/>
          <a:p>
            <a:r>
              <a:rPr lang="nb-NO" dirty="0"/>
              <a:t>Dialogcafespørsmål:</a:t>
            </a:r>
          </a:p>
        </p:txBody>
      </p:sp>
      <p:sp>
        <p:nvSpPr>
          <p:cNvPr id="3" name="Plassholder for innhold 2">
            <a:extLst>
              <a:ext uri="{FF2B5EF4-FFF2-40B4-BE49-F238E27FC236}">
                <a16:creationId xmlns:a16="http://schemas.microsoft.com/office/drawing/2014/main" id="{D6268043-BDB9-45A6-8247-DA2B07A6C173}"/>
              </a:ext>
            </a:extLst>
          </p:cNvPr>
          <p:cNvSpPr>
            <a:spLocks noGrp="1"/>
          </p:cNvSpPr>
          <p:nvPr>
            <p:ph idx="1"/>
          </p:nvPr>
        </p:nvSpPr>
        <p:spPr/>
        <p:txBody>
          <a:bodyPr/>
          <a:lstStyle/>
          <a:p>
            <a:r>
              <a:rPr lang="nb-NO" dirty="0"/>
              <a:t>Velg de som passer for dere – se nettsiden</a:t>
            </a:r>
          </a:p>
        </p:txBody>
      </p:sp>
    </p:spTree>
    <p:extLst>
      <p:ext uri="{BB962C8B-B14F-4D97-AF65-F5344CB8AC3E}">
        <p14:creationId xmlns:p14="http://schemas.microsoft.com/office/powerpoint/2010/main" val="286823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4568D0-41EF-412A-A038-FA1FB946C817}"/>
              </a:ext>
            </a:extLst>
          </p:cNvPr>
          <p:cNvSpPr>
            <a:spLocks noGrp="1"/>
          </p:cNvSpPr>
          <p:nvPr>
            <p:ph type="title"/>
          </p:nvPr>
        </p:nvSpPr>
        <p:spPr>
          <a:xfrm>
            <a:off x="899746" y="519159"/>
            <a:ext cx="10392508" cy="1325563"/>
          </a:xfrm>
        </p:spPr>
        <p:txBody>
          <a:bodyPr>
            <a:normAutofit/>
          </a:bodyPr>
          <a:lstStyle/>
          <a:p>
            <a:r>
              <a:rPr lang="nb-NO" sz="2800" dirty="0"/>
              <a:t>Kunnskapsløftet 2020 - forventinger til skolens elevrolle </a:t>
            </a:r>
            <a:br>
              <a:rPr lang="nb-NO" sz="2800" dirty="0"/>
            </a:br>
            <a:r>
              <a:rPr lang="nb-NO" sz="2000" dirty="0"/>
              <a:t>Overordnet del: 1.6 Demokrati og medvirkning </a:t>
            </a:r>
            <a:br>
              <a:rPr lang="nb-NO" sz="2000" dirty="0"/>
            </a:br>
            <a:endParaRPr lang="nb-NO" sz="2000" dirty="0">
              <a:latin typeface="+mn-lt"/>
            </a:endParaRPr>
          </a:p>
        </p:txBody>
      </p:sp>
      <p:sp>
        <p:nvSpPr>
          <p:cNvPr id="3" name="Plassholder for tekst 2">
            <a:extLst>
              <a:ext uri="{FF2B5EF4-FFF2-40B4-BE49-F238E27FC236}">
                <a16:creationId xmlns:a16="http://schemas.microsoft.com/office/drawing/2014/main" id="{DA64CCD4-E6E2-4810-B94A-9ECB2C1201D6}"/>
              </a:ext>
            </a:extLst>
          </p:cNvPr>
          <p:cNvSpPr>
            <a:spLocks noGrp="1"/>
          </p:cNvSpPr>
          <p:nvPr>
            <p:ph idx="1"/>
          </p:nvPr>
        </p:nvSpPr>
        <p:spPr/>
        <p:txBody>
          <a:bodyPr/>
          <a:lstStyle/>
          <a:p>
            <a:pPr marL="95250" indent="0">
              <a:buNone/>
            </a:pPr>
            <a:endParaRPr lang="nb-NO"/>
          </a:p>
          <a:p>
            <a:pPr marL="95250" indent="0">
              <a:buNone/>
            </a:pPr>
            <a:endParaRPr lang="nb-NO"/>
          </a:p>
          <a:p>
            <a:pPr marL="95250" indent="0">
              <a:buNone/>
            </a:pPr>
            <a:endParaRPr lang="nb-NO"/>
          </a:p>
        </p:txBody>
      </p:sp>
      <p:sp>
        <p:nvSpPr>
          <p:cNvPr id="5" name="Plassholder for lysbildenummer 4">
            <a:extLst>
              <a:ext uri="{FF2B5EF4-FFF2-40B4-BE49-F238E27FC236}">
                <a16:creationId xmlns:a16="http://schemas.microsoft.com/office/drawing/2014/main" id="{5E0CBA2F-9811-414E-94F9-3431BA16C67B}"/>
              </a:ext>
            </a:extLst>
          </p:cNvPr>
          <p:cNvSpPr>
            <a:spLocks noGrp="1"/>
          </p:cNvSpPr>
          <p:nvPr>
            <p:ph type="sldNum" idx="4294967295"/>
          </p:nvPr>
        </p:nvSpPr>
        <p:spPr>
          <a:xfrm>
            <a:off x="10896600" y="6553200"/>
            <a:ext cx="1295400" cy="230188"/>
          </a:xfrm>
          <a:prstGeom prst="rect">
            <a:avLst/>
          </a:prstGeom>
          <a:noFill/>
          <a:ln>
            <a:noFill/>
          </a:ln>
        </p:spPr>
        <p:txBody>
          <a:bodyPr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buClr>
                <a:schemeClr val="dk2"/>
              </a:buClr>
              <a:buFont typeface="Verdana"/>
              <a:buNone/>
            </a:pPr>
            <a:fld id="{00000000-1234-1234-1234-123412341234}" type="slidenum">
              <a:rPr lang="no-NO" sz="800" smtClean="0">
                <a:solidFill>
                  <a:schemeClr val="dk2"/>
                </a:solidFill>
                <a:latin typeface="Verdana"/>
                <a:ea typeface="Verdana"/>
                <a:cs typeface="Verdana"/>
                <a:sym typeface="Verdana"/>
              </a:rPr>
              <a:pPr algn="r">
                <a:buClr>
                  <a:schemeClr val="dk2"/>
                </a:buClr>
                <a:buFont typeface="Verdana"/>
                <a:buNone/>
              </a:pPr>
              <a:t>2</a:t>
            </a:fld>
            <a:endParaRPr lang="no-NO" sz="800">
              <a:solidFill>
                <a:schemeClr val="dk2"/>
              </a:solidFill>
              <a:latin typeface="Verdana"/>
              <a:ea typeface="Verdana"/>
              <a:cs typeface="Verdana"/>
              <a:sym typeface="Verdana"/>
            </a:endParaRPr>
          </a:p>
        </p:txBody>
      </p:sp>
      <p:sp>
        <p:nvSpPr>
          <p:cNvPr id="6" name="Rektangel 5">
            <a:extLst>
              <a:ext uri="{FF2B5EF4-FFF2-40B4-BE49-F238E27FC236}">
                <a16:creationId xmlns:a16="http://schemas.microsoft.com/office/drawing/2014/main" id="{DE9CBC4B-2E59-4A78-B614-4C489DE82A3C}"/>
              </a:ext>
            </a:extLst>
          </p:cNvPr>
          <p:cNvSpPr/>
          <p:nvPr/>
        </p:nvSpPr>
        <p:spPr>
          <a:xfrm>
            <a:off x="875633" y="1431359"/>
            <a:ext cx="10478167" cy="5816977"/>
          </a:xfrm>
          <a:prstGeom prst="rect">
            <a:avLst/>
          </a:prstGeom>
        </p:spPr>
        <p:txBody>
          <a:bodyPr wrap="square">
            <a:spAutoFit/>
          </a:bodyPr>
          <a:lstStyle/>
          <a:p>
            <a:endParaRPr lang="nb-NO" sz="2400" dirty="0"/>
          </a:p>
          <a:p>
            <a:pPr marL="342900" indent="-342900">
              <a:buFont typeface="Arial" panose="020B0604020202020204" pitchFamily="34" charset="0"/>
              <a:buChar char="•"/>
            </a:pPr>
            <a:r>
              <a:rPr lang="nb-NO" sz="2800" dirty="0"/>
              <a:t>Skolen skal være et sted der barn og unge opplever demokrati i praksis. </a:t>
            </a:r>
            <a:r>
              <a:rPr lang="nb-NO" sz="2800" b="1" dirty="0"/>
              <a:t>Elevene skal erfare at de blir lyttet til i skolehverdagen, at de har reell innflytelse, og at de kan påvirke det som angår dem.</a:t>
            </a:r>
            <a:r>
              <a:rPr lang="nb-NO" sz="2800" dirty="0"/>
              <a:t> </a:t>
            </a:r>
          </a:p>
          <a:p>
            <a:pPr marL="342900" indent="-342900">
              <a:buFont typeface="Arial" panose="020B0604020202020204" pitchFamily="34" charset="0"/>
              <a:buChar char="•"/>
            </a:pPr>
            <a:endParaRPr lang="nb-NO" sz="2800" dirty="0"/>
          </a:p>
          <a:p>
            <a:pPr marL="457200" indent="-457200">
              <a:lnSpc>
                <a:spcPct val="150000"/>
              </a:lnSpc>
              <a:buFont typeface="Arial" panose="020B0604020202020204" pitchFamily="34" charset="0"/>
              <a:buChar char="•"/>
            </a:pPr>
            <a:r>
              <a:rPr lang="nb-NO" sz="2800" dirty="0"/>
              <a:t>De skal ha medansvar og rett til medvirkning (s. 4).</a:t>
            </a:r>
          </a:p>
          <a:p>
            <a:pPr marL="457200" indent="-457200">
              <a:lnSpc>
                <a:spcPct val="150000"/>
              </a:lnSpc>
              <a:buFont typeface="Arial" panose="020B0604020202020204" pitchFamily="34" charset="0"/>
              <a:buChar char="•"/>
            </a:pPr>
            <a:endParaRPr lang="nb-NO" sz="2800" dirty="0"/>
          </a:p>
          <a:p>
            <a:pPr marL="457200" indent="-457200">
              <a:lnSpc>
                <a:spcPct val="150000"/>
              </a:lnSpc>
              <a:buFont typeface="Arial" panose="020B0604020202020204" pitchFamily="34" charset="0"/>
              <a:buChar char="•"/>
            </a:pPr>
            <a:r>
              <a:rPr lang="nb-NO" sz="2800" dirty="0"/>
              <a:t>Dialog står sentralt i sosial læring, og skolen skal formidle verdien og betydningen av en lyttende dialog for å takle motstand (s. 10).</a:t>
            </a:r>
          </a:p>
          <a:p>
            <a:pPr marL="342900" indent="-342900">
              <a:buFont typeface="Arial" panose="020B0604020202020204" pitchFamily="34" charset="0"/>
              <a:buChar char="•"/>
            </a:pPr>
            <a:endParaRPr lang="nb-NO" sz="2400" dirty="0"/>
          </a:p>
          <a:p>
            <a:pPr marL="342900" indent="-342900">
              <a:buFont typeface="Arial" panose="020B0604020202020204" pitchFamily="34" charset="0"/>
              <a:buChar char="•"/>
            </a:pPr>
            <a:endParaRPr lang="nb-NO" sz="2400" dirty="0"/>
          </a:p>
          <a:p>
            <a:endParaRPr lang="nb-NO" sz="2000" dirty="0"/>
          </a:p>
        </p:txBody>
      </p:sp>
    </p:spTree>
    <p:extLst>
      <p:ext uri="{BB962C8B-B14F-4D97-AF65-F5344CB8AC3E}">
        <p14:creationId xmlns:p14="http://schemas.microsoft.com/office/powerpoint/2010/main" val="83933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5"/>
          <p:cNvSpPr>
            <a:spLocks noGrp="1"/>
          </p:cNvSpPr>
          <p:nvPr>
            <p:ph type="sldNum" sz="quarter" idx="4294967295"/>
          </p:nvPr>
        </p:nvSpPr>
        <p:spPr/>
        <p:txBody>
          <a:bodyPr/>
          <a:lstStyle/>
          <a:p>
            <a:fld id="{334AA50A-6833-4B50-B63A-786E4C1831D5}" type="slidenum">
              <a:rPr lang="nb-NO"/>
              <a:pPr/>
              <a:t>3</a:t>
            </a:fld>
            <a:endParaRPr lang="nb-NO"/>
          </a:p>
        </p:txBody>
      </p:sp>
      <p:sp>
        <p:nvSpPr>
          <p:cNvPr id="7170" name="Rectangle 2"/>
          <p:cNvSpPr>
            <a:spLocks noGrp="1" noChangeArrowheads="1"/>
          </p:cNvSpPr>
          <p:nvPr>
            <p:ph type="title"/>
          </p:nvPr>
        </p:nvSpPr>
        <p:spPr>
          <a:xfrm>
            <a:off x="1905001" y="467360"/>
            <a:ext cx="5593079" cy="801401"/>
          </a:xfrm>
        </p:spPr>
        <p:txBody>
          <a:bodyPr>
            <a:normAutofit/>
          </a:bodyPr>
          <a:lstStyle/>
          <a:p>
            <a:r>
              <a:rPr lang="nb-NO" dirty="0"/>
              <a:t>Elever med utfordringer</a:t>
            </a:r>
          </a:p>
        </p:txBody>
      </p:sp>
      <p:sp>
        <p:nvSpPr>
          <p:cNvPr id="7171" name="Rectangle 3"/>
          <p:cNvSpPr>
            <a:spLocks noGrp="1" noChangeArrowheads="1"/>
          </p:cNvSpPr>
          <p:nvPr>
            <p:ph type="body" idx="1"/>
          </p:nvPr>
        </p:nvSpPr>
        <p:spPr>
          <a:xfrm>
            <a:off x="386081" y="1386065"/>
            <a:ext cx="10051734" cy="5397323"/>
          </a:xfrm>
        </p:spPr>
        <p:txBody>
          <a:bodyPr/>
          <a:lstStyle/>
          <a:p>
            <a:pPr lvl="0"/>
            <a:r>
              <a:rPr lang="nb-NO" dirty="0"/>
              <a:t>Elevens identitet og selvbilde, meninger og holdninger blir til i samspill med andre. Sosial læring skjer både i undervisningen og i alle andre aktiviteter i skolens regi. Faglig læring kan ikke isoleres fra sosial læring (2.1., s. 10)</a:t>
            </a:r>
          </a:p>
          <a:p>
            <a:pPr lvl="0"/>
            <a:endParaRPr lang="nb-NO" dirty="0"/>
          </a:p>
          <a:p>
            <a:pPr lvl="0"/>
            <a:r>
              <a:rPr lang="nb-NO" dirty="0">
                <a:solidFill>
                  <a:srgbClr val="000000"/>
                </a:solidFill>
              </a:rPr>
              <a:t>Ekspertutvalget (Nordahl m.fl., 2018)</a:t>
            </a:r>
          </a:p>
          <a:p>
            <a:pPr lvl="1"/>
            <a:r>
              <a:rPr lang="nb-NO" sz="2000" dirty="0">
                <a:solidFill>
                  <a:srgbClr val="000000"/>
                </a:solidFill>
              </a:rPr>
              <a:t>Alle barn og unge med behov for særskilt </a:t>
            </a:r>
          </a:p>
          <a:p>
            <a:pPr marL="355600" lvl="1" indent="0">
              <a:buNone/>
            </a:pPr>
            <a:r>
              <a:rPr lang="nb-NO" sz="2000" dirty="0">
                <a:solidFill>
                  <a:srgbClr val="000000"/>
                </a:solidFill>
              </a:rPr>
              <a:t>hjelp og støtte skal få det </a:t>
            </a:r>
            <a:r>
              <a:rPr lang="nb-NO" sz="2000" b="1" dirty="0">
                <a:solidFill>
                  <a:srgbClr val="000000"/>
                </a:solidFill>
              </a:rPr>
              <a:t>der de er</a:t>
            </a:r>
          </a:p>
          <a:p>
            <a:pPr lvl="1"/>
            <a:r>
              <a:rPr lang="nb-NO" sz="2000" dirty="0">
                <a:solidFill>
                  <a:srgbClr val="000000"/>
                </a:solidFill>
              </a:rPr>
              <a:t>Støtten skal iverksettes </a:t>
            </a:r>
            <a:r>
              <a:rPr lang="nb-NO" sz="2000" b="1" dirty="0">
                <a:solidFill>
                  <a:srgbClr val="000000"/>
                </a:solidFill>
              </a:rPr>
              <a:t>tidlig</a:t>
            </a:r>
            <a:r>
              <a:rPr lang="nb-NO" sz="2000" dirty="0">
                <a:solidFill>
                  <a:srgbClr val="000000"/>
                </a:solidFill>
              </a:rPr>
              <a:t>, være </a:t>
            </a:r>
            <a:r>
              <a:rPr lang="nb-NO" sz="2000" b="1" dirty="0">
                <a:solidFill>
                  <a:srgbClr val="000000"/>
                </a:solidFill>
              </a:rPr>
              <a:t>tilpasset</a:t>
            </a:r>
            <a:r>
              <a:rPr lang="nb-NO" sz="2000" dirty="0">
                <a:solidFill>
                  <a:srgbClr val="000000"/>
                </a:solidFill>
              </a:rPr>
              <a:t> </a:t>
            </a:r>
          </a:p>
          <a:p>
            <a:pPr marL="355600" lvl="1" indent="0">
              <a:buNone/>
            </a:pPr>
            <a:r>
              <a:rPr lang="nb-NO" sz="2000" dirty="0">
                <a:solidFill>
                  <a:srgbClr val="000000"/>
                </a:solidFill>
              </a:rPr>
              <a:t>den enkelte og skal foregå i </a:t>
            </a:r>
            <a:r>
              <a:rPr lang="nb-NO" sz="2000" b="1" dirty="0">
                <a:solidFill>
                  <a:srgbClr val="000000"/>
                </a:solidFill>
              </a:rPr>
              <a:t>et inkluderende fellesskap</a:t>
            </a:r>
          </a:p>
          <a:p>
            <a:pPr lvl="1"/>
            <a:r>
              <a:rPr lang="nb-NO" sz="2000" dirty="0">
                <a:solidFill>
                  <a:srgbClr val="000000"/>
                </a:solidFill>
              </a:rPr>
              <a:t>Alle skal </a:t>
            </a:r>
            <a:r>
              <a:rPr lang="nb-NO" sz="2000" b="1" dirty="0">
                <a:solidFill>
                  <a:srgbClr val="000000"/>
                </a:solidFill>
              </a:rPr>
              <a:t>møte lærere </a:t>
            </a:r>
            <a:r>
              <a:rPr lang="nb-NO" sz="2000" dirty="0">
                <a:solidFill>
                  <a:srgbClr val="000000"/>
                </a:solidFill>
              </a:rPr>
              <a:t>med relevant og formell pedagogisk kompetanse</a:t>
            </a:r>
          </a:p>
          <a:p>
            <a:pPr lvl="1"/>
            <a:r>
              <a:rPr lang="nb-NO" sz="2000" dirty="0">
                <a:solidFill>
                  <a:srgbClr val="000000"/>
                </a:solidFill>
              </a:rPr>
              <a:t>Alle skal ha tilfredsstillende </a:t>
            </a:r>
            <a:r>
              <a:rPr lang="nb-NO" sz="2000" b="1" dirty="0">
                <a:solidFill>
                  <a:srgbClr val="000000"/>
                </a:solidFill>
              </a:rPr>
              <a:t>læringsutbytte</a:t>
            </a:r>
          </a:p>
          <a:p>
            <a:pPr lvl="0"/>
            <a:endParaRPr lang="nb-NO" dirty="0">
              <a:solidFill>
                <a:srgbClr val="000000"/>
              </a:solidFill>
            </a:endParaRPr>
          </a:p>
          <a:p>
            <a:pPr lvl="0"/>
            <a:endParaRPr lang="nb-NO" dirty="0">
              <a:solidFill>
                <a:srgbClr val="000000"/>
              </a:solidFill>
            </a:endParaRPr>
          </a:p>
          <a:p>
            <a:pPr lvl="0"/>
            <a:endParaRPr lang="nb-NO" dirty="0">
              <a:solidFill>
                <a:srgbClr val="000000"/>
              </a:solidFill>
            </a:endParaRPr>
          </a:p>
          <a:p>
            <a:pPr lvl="0"/>
            <a:endParaRPr lang="nb-NO" dirty="0">
              <a:solidFill>
                <a:srgbClr val="000000"/>
              </a:solidFill>
            </a:endParaRPr>
          </a:p>
          <a:p>
            <a:pPr lvl="0"/>
            <a:endParaRPr lang="nb-NO" dirty="0">
              <a:solidFill>
                <a:srgbClr val="000000"/>
              </a:solidFill>
            </a:endParaRPr>
          </a:p>
          <a:p>
            <a:pPr lvl="0"/>
            <a:endParaRPr lang="nb-NO" dirty="0">
              <a:solidFill>
                <a:srgbClr val="000000"/>
              </a:solidFill>
            </a:endParaRPr>
          </a:p>
          <a:p>
            <a:endParaRPr lang="nb-NO" dirty="0"/>
          </a:p>
        </p:txBody>
      </p:sp>
      <p:pic>
        <p:nvPicPr>
          <p:cNvPr id="4" name="Bilde 3"/>
          <p:cNvPicPr>
            <a:picLocks noChangeAspect="1"/>
          </p:cNvPicPr>
          <p:nvPr/>
        </p:nvPicPr>
        <p:blipFill>
          <a:blip r:embed="rId3"/>
          <a:stretch>
            <a:fillRect/>
          </a:stretch>
        </p:blipFill>
        <p:spPr>
          <a:xfrm>
            <a:off x="10207367" y="2888345"/>
            <a:ext cx="1947487" cy="2272902"/>
          </a:xfrm>
          <a:prstGeom prst="rect">
            <a:avLst/>
          </a:prstGeom>
        </p:spPr>
      </p:pic>
      <p:pic>
        <p:nvPicPr>
          <p:cNvPr id="6" name="Bilde 5">
            <a:extLst>
              <a:ext uri="{FF2B5EF4-FFF2-40B4-BE49-F238E27FC236}">
                <a16:creationId xmlns:a16="http://schemas.microsoft.com/office/drawing/2014/main" id="{DA3ED347-1909-4E78-8FB1-F324529810C2}"/>
              </a:ext>
            </a:extLst>
          </p:cNvPr>
          <p:cNvPicPr>
            <a:picLocks noChangeAspect="1"/>
          </p:cNvPicPr>
          <p:nvPr/>
        </p:nvPicPr>
        <p:blipFill>
          <a:blip r:embed="rId4"/>
          <a:stretch>
            <a:fillRect/>
          </a:stretch>
        </p:blipFill>
        <p:spPr>
          <a:xfrm>
            <a:off x="8765527" y="5036442"/>
            <a:ext cx="3388246" cy="1819972"/>
          </a:xfrm>
          <a:prstGeom prst="rect">
            <a:avLst/>
          </a:prstGeom>
        </p:spPr>
      </p:pic>
    </p:spTree>
    <p:extLst>
      <p:ext uri="{BB962C8B-B14F-4D97-AF65-F5344CB8AC3E}">
        <p14:creationId xmlns:p14="http://schemas.microsoft.com/office/powerpoint/2010/main" val="213536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B51085-608D-4928-8129-90A23A22B46F}"/>
              </a:ext>
            </a:extLst>
          </p:cNvPr>
          <p:cNvSpPr>
            <a:spLocks noGrp="1"/>
          </p:cNvSpPr>
          <p:nvPr>
            <p:ph type="title"/>
          </p:nvPr>
        </p:nvSpPr>
        <p:spPr/>
        <p:txBody>
          <a:bodyPr/>
          <a:lstStyle/>
          <a:p>
            <a:r>
              <a:rPr lang="nb-NO" dirty="0"/>
              <a:t>Utviklingen av elevrollen</a:t>
            </a:r>
          </a:p>
        </p:txBody>
      </p:sp>
      <p:sp>
        <p:nvSpPr>
          <p:cNvPr id="3" name="Plassholder for innhold 2">
            <a:extLst>
              <a:ext uri="{FF2B5EF4-FFF2-40B4-BE49-F238E27FC236}">
                <a16:creationId xmlns:a16="http://schemas.microsoft.com/office/drawing/2014/main" id="{B80FCB1F-041B-40DF-A585-D9CA1A2D3576}"/>
              </a:ext>
            </a:extLst>
          </p:cNvPr>
          <p:cNvSpPr>
            <a:spLocks noGrp="1"/>
          </p:cNvSpPr>
          <p:nvPr>
            <p:ph idx="1"/>
          </p:nvPr>
        </p:nvSpPr>
        <p:spPr/>
        <p:txBody>
          <a:bodyPr>
            <a:normAutofit lnSpcReduction="10000"/>
          </a:bodyPr>
          <a:lstStyle/>
          <a:p>
            <a:r>
              <a:rPr lang="nb-NO" dirty="0"/>
              <a:t>Ofte setter vi i gang tiltak/konsekvenser uten at eleven involveres</a:t>
            </a:r>
          </a:p>
          <a:p>
            <a:r>
              <a:rPr lang="nb-NO" dirty="0"/>
              <a:t>I samtaler med elever oppdager vi at elevenes utfordringer med elevrollen blir større når vi tar fra dem skolens forventinger eller senker forventingene. De føler seg annerledes og de skjønner ikke elevrollen – og identifiserer seg kanskje med andre elever som er «utenfor»</a:t>
            </a:r>
          </a:p>
          <a:p>
            <a:r>
              <a:rPr lang="nb-NO" dirty="0"/>
              <a:t>I veiledning i elevrollen har vi innført forventningene igjen – gradvis – slik at de mestrer mer og mer</a:t>
            </a:r>
          </a:p>
          <a:p>
            <a:r>
              <a:rPr lang="nb-NO" dirty="0"/>
              <a:t>Å unnskylde betyr å utelukke </a:t>
            </a:r>
          </a:p>
          <a:p>
            <a:r>
              <a:rPr lang="nb-NO" dirty="0"/>
              <a:t>Å støtte i å mestre forventningene betyr å inkludere</a:t>
            </a:r>
          </a:p>
        </p:txBody>
      </p:sp>
    </p:spTree>
    <p:extLst>
      <p:ext uri="{BB962C8B-B14F-4D97-AF65-F5344CB8AC3E}">
        <p14:creationId xmlns:p14="http://schemas.microsoft.com/office/powerpoint/2010/main" val="192101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1343025" y="626828"/>
            <a:ext cx="9060558" cy="571971"/>
          </a:xfrm>
          <a:noFill/>
        </p:spPr>
        <p:txBody>
          <a:bodyPr>
            <a:normAutofit fontScale="90000"/>
          </a:bodyPr>
          <a:lstStyle/>
          <a:p>
            <a:r>
              <a:rPr lang="nb-NO" dirty="0"/>
              <a:t>Elevenes medvirkning i utforming av tiltak</a:t>
            </a:r>
            <a:endParaRPr lang="nb-NO" sz="2800" dirty="0"/>
          </a:p>
        </p:txBody>
      </p:sp>
      <p:sp>
        <p:nvSpPr>
          <p:cNvPr id="5" name="Plassholder for innhold 4"/>
          <p:cNvSpPr>
            <a:spLocks noGrp="1"/>
          </p:cNvSpPr>
          <p:nvPr>
            <p:ph sz="quarter" idx="1"/>
          </p:nvPr>
        </p:nvSpPr>
        <p:spPr>
          <a:xfrm>
            <a:off x="1476375" y="1484785"/>
            <a:ext cx="6753225" cy="5040559"/>
          </a:xfrm>
          <a:noFill/>
        </p:spPr>
        <p:txBody>
          <a:bodyPr>
            <a:normAutofit fontScale="77500" lnSpcReduction="20000"/>
          </a:bodyPr>
          <a:lstStyle/>
          <a:p>
            <a:r>
              <a:rPr lang="nb-NO" dirty="0"/>
              <a:t>Å veilede elever i elevrollen gir muligheter for å ta med elevene i utformingen av tiltak som angår dem selv</a:t>
            </a:r>
          </a:p>
          <a:p>
            <a:r>
              <a:rPr lang="nb-NO" dirty="0"/>
              <a:t>Fra bekymring til forandring - er målet</a:t>
            </a:r>
          </a:p>
          <a:p>
            <a:r>
              <a:rPr lang="nb-NO" dirty="0"/>
              <a:t>Når vi forteller om vår bekymring for elevens elevrolle er det enklere å snakke om hvilken forandring eleven ønsker å få til</a:t>
            </a:r>
          </a:p>
          <a:p>
            <a:r>
              <a:rPr lang="nb-NO" dirty="0"/>
              <a:t>Når de får konkretisert forandringen som er ønskelig, kan de begynne å jobbe konkret med å øve seg på rollen</a:t>
            </a:r>
          </a:p>
          <a:p>
            <a:r>
              <a:rPr lang="nb-NO" dirty="0"/>
              <a:t>Ofte vet de hvem i klassen som får til det de ønsker seg. Når de får velge rollemodell, ser vi at det er lettere å lykkes </a:t>
            </a:r>
          </a:p>
          <a:p>
            <a:r>
              <a:rPr lang="nb-NO" dirty="0"/>
              <a:t>Bruk gjerne </a:t>
            </a:r>
            <a:r>
              <a:rPr lang="nb-NO" dirty="0" err="1"/>
              <a:t>Drop</a:t>
            </a:r>
            <a:r>
              <a:rPr lang="nb-NO" dirty="0"/>
              <a:t>-In-metoden som er utviklet i Vennesla   </a:t>
            </a:r>
            <a:r>
              <a:rPr lang="nb-NO" dirty="0">
                <a:hlinkClick r:id="rId3"/>
              </a:rPr>
              <a:t>www.dropinmetoden.no</a:t>
            </a:r>
            <a:endParaRPr lang="nb-NO" dirty="0"/>
          </a:p>
          <a:p>
            <a:r>
              <a:rPr lang="nb-NO" dirty="0"/>
              <a:t>Se eksempler og videoer på nettsiden som også er rettet til fagarbeidere</a:t>
            </a:r>
            <a:endParaRPr lang="nb-NO" sz="2000" dirty="0"/>
          </a:p>
          <a:p>
            <a:endParaRPr lang="nb-NO" dirty="0"/>
          </a:p>
          <a:p>
            <a:endParaRPr lang="nb-NO" dirty="0"/>
          </a:p>
        </p:txBody>
      </p:sp>
      <p:pic>
        <p:nvPicPr>
          <p:cNvPr id="3" name="Bilde 2"/>
          <p:cNvPicPr>
            <a:picLocks noChangeAspect="1"/>
          </p:cNvPicPr>
          <p:nvPr/>
        </p:nvPicPr>
        <p:blipFill>
          <a:blip r:embed="rId4"/>
          <a:stretch>
            <a:fillRect/>
          </a:stretch>
        </p:blipFill>
        <p:spPr>
          <a:xfrm rot="567460">
            <a:off x="8426333" y="1899844"/>
            <a:ext cx="3220707" cy="3348592"/>
          </a:xfrm>
          <a:prstGeom prst="rect">
            <a:avLst/>
          </a:prstGeom>
        </p:spPr>
      </p:pic>
    </p:spTree>
    <p:extLst>
      <p:ext uri="{BB962C8B-B14F-4D97-AF65-F5344CB8AC3E}">
        <p14:creationId xmlns:p14="http://schemas.microsoft.com/office/powerpoint/2010/main" val="67743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a:spLocks noGrp="1"/>
          </p:cNvSpPr>
          <p:nvPr>
            <p:ph type="title"/>
          </p:nvPr>
        </p:nvSpPr>
        <p:spPr>
          <a:xfrm>
            <a:off x="961292" y="365126"/>
            <a:ext cx="10392508" cy="737000"/>
          </a:xfrm>
          <a:noFill/>
          <a:ln>
            <a:solidFill>
              <a:schemeClr val="bg1"/>
            </a:solidFill>
          </a:ln>
        </p:spPr>
        <p:txBody>
          <a:bodyPr>
            <a:noAutofit/>
          </a:bodyPr>
          <a:lstStyle/>
          <a:p>
            <a:r>
              <a:rPr lang="nb-NO"/>
              <a:t>Elevperspektivet på elevrollen</a:t>
            </a:r>
          </a:p>
        </p:txBody>
      </p:sp>
      <p:sp>
        <p:nvSpPr>
          <p:cNvPr id="3" name="Plassholder for innhold 2"/>
          <p:cNvSpPr>
            <a:spLocks noGrp="1"/>
          </p:cNvSpPr>
          <p:nvPr>
            <p:ph sz="quarter" idx="1"/>
          </p:nvPr>
        </p:nvSpPr>
        <p:spPr>
          <a:xfrm>
            <a:off x="1974299" y="1479822"/>
            <a:ext cx="8182548" cy="5004923"/>
          </a:xfrm>
        </p:spPr>
        <p:txBody>
          <a:bodyPr>
            <a:normAutofit/>
          </a:bodyPr>
          <a:lstStyle/>
          <a:p>
            <a:r>
              <a:rPr lang="nb-NO" sz="2406"/>
              <a:t>Å få like forventninger som andre</a:t>
            </a:r>
          </a:p>
          <a:p>
            <a:pPr lvl="1"/>
            <a:r>
              <a:rPr lang="nb-NO" sz="2406"/>
              <a:t>Da kan jeg strekke meg</a:t>
            </a:r>
          </a:p>
          <a:p>
            <a:r>
              <a:rPr lang="nb-NO" sz="2406"/>
              <a:t>Å plassere meg blant ulike elever</a:t>
            </a:r>
          </a:p>
          <a:p>
            <a:pPr lvl="1"/>
            <a:r>
              <a:rPr lang="nb-NO" sz="2406"/>
              <a:t>Da har jeg mange å lære rollen av og finne min egen</a:t>
            </a:r>
          </a:p>
          <a:p>
            <a:pPr lvl="1"/>
            <a:r>
              <a:rPr lang="nb-NO" sz="2406"/>
              <a:t>Se etter hvordan de andre er medlemmer av skolen-modellæring</a:t>
            </a:r>
          </a:p>
          <a:p>
            <a:r>
              <a:rPr lang="nb-NO" sz="2406"/>
              <a:t>Å være medlem i en skole der det er enkelt å finne sin plass </a:t>
            </a:r>
          </a:p>
          <a:p>
            <a:pPr lvl="1"/>
            <a:r>
              <a:rPr lang="nb-NO" sz="2406"/>
              <a:t>Tydelige forventninger til elevrollen – med veiledning</a:t>
            </a:r>
          </a:p>
          <a:p>
            <a:r>
              <a:rPr lang="nb-NO" sz="2606"/>
              <a:t>Da får jeg likeverdige muligheter </a:t>
            </a:r>
            <a:r>
              <a:rPr lang="nb-NO" sz="1800"/>
              <a:t>(Midtsundstad, 2019)</a:t>
            </a:r>
          </a:p>
          <a:p>
            <a:pPr lvl="1"/>
            <a:endParaRPr lang="nb-NO" sz="2406"/>
          </a:p>
          <a:p>
            <a:pPr marL="0" indent="0">
              <a:buNone/>
            </a:pPr>
            <a:endParaRPr lang="nb-NO" sz="2406"/>
          </a:p>
        </p:txBody>
      </p:sp>
    </p:spTree>
    <p:extLst>
      <p:ext uri="{BB962C8B-B14F-4D97-AF65-F5344CB8AC3E}">
        <p14:creationId xmlns:p14="http://schemas.microsoft.com/office/powerpoint/2010/main" val="94595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9D6043-3733-4848-8781-5AB283BDEBDC}"/>
              </a:ext>
            </a:extLst>
          </p:cNvPr>
          <p:cNvSpPr>
            <a:spLocks noGrp="1"/>
          </p:cNvSpPr>
          <p:nvPr>
            <p:ph type="title"/>
          </p:nvPr>
        </p:nvSpPr>
        <p:spPr/>
        <p:txBody>
          <a:bodyPr/>
          <a:lstStyle/>
          <a:p>
            <a:r>
              <a:rPr lang="nb-NO" dirty="0"/>
              <a:t>School-In og elevrollen</a:t>
            </a:r>
          </a:p>
        </p:txBody>
      </p:sp>
      <p:sp>
        <p:nvSpPr>
          <p:cNvPr id="3" name="Plassholder for innhold 2">
            <a:extLst>
              <a:ext uri="{FF2B5EF4-FFF2-40B4-BE49-F238E27FC236}">
                <a16:creationId xmlns:a16="http://schemas.microsoft.com/office/drawing/2014/main" id="{4309F52B-54EE-44CF-9A6E-AB1512A01559}"/>
              </a:ext>
            </a:extLst>
          </p:cNvPr>
          <p:cNvSpPr>
            <a:spLocks noGrp="1"/>
          </p:cNvSpPr>
          <p:nvPr>
            <p:ph idx="1"/>
          </p:nvPr>
        </p:nvSpPr>
        <p:spPr/>
        <p:txBody>
          <a:bodyPr>
            <a:normAutofit lnSpcReduction="10000"/>
          </a:bodyPr>
          <a:lstStyle/>
          <a:p>
            <a:r>
              <a:rPr lang="nb-NO" dirty="0"/>
              <a:t>Bli kjent med elevene, deres hverdagsliv og interesser</a:t>
            </a:r>
          </a:p>
          <a:p>
            <a:r>
              <a:rPr lang="nb-NO" dirty="0"/>
              <a:t>Det de gjør på fritiden forteller mye om interesser og hva de kan bruke når de skal utvikle tekster i ulike fag</a:t>
            </a:r>
          </a:p>
          <a:p>
            <a:r>
              <a:rPr lang="nb-NO" dirty="0"/>
              <a:t>Det de gjør på fritiden er også avgjørende for hvilke relasjoner de får til andre elever på skolen </a:t>
            </a:r>
            <a:r>
              <a:rPr lang="nb-NO" sz="2000" dirty="0"/>
              <a:t>(Horrigmo &amp; Midtsundstad, </a:t>
            </a:r>
            <a:r>
              <a:rPr lang="nb-NO" sz="2000" dirty="0" err="1"/>
              <a:t>uu</a:t>
            </a:r>
            <a:r>
              <a:rPr lang="nb-NO" sz="2000" dirty="0"/>
              <a:t>).</a:t>
            </a:r>
          </a:p>
          <a:p>
            <a:r>
              <a:rPr lang="nb-NO" dirty="0"/>
              <a:t>Skolens oppvekstmiljø gir relasjonene i skolen mer eller mindre gode vilkår</a:t>
            </a:r>
          </a:p>
          <a:p>
            <a:r>
              <a:rPr lang="nb-NO" dirty="0"/>
              <a:t>Å bli kjent med lokalmiljøet, elevenes interesser og hvordan de er sammen på fritiden gir et godt utgangspunkt for å forstå elevrollen fra elevperspektivet </a:t>
            </a:r>
          </a:p>
        </p:txBody>
      </p:sp>
    </p:spTree>
    <p:extLst>
      <p:ext uri="{BB962C8B-B14F-4D97-AF65-F5344CB8AC3E}">
        <p14:creationId xmlns:p14="http://schemas.microsoft.com/office/powerpoint/2010/main" val="382599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E6BD74-335B-4A85-B0EB-C506288F05A0}"/>
              </a:ext>
            </a:extLst>
          </p:cNvPr>
          <p:cNvSpPr>
            <a:spLocks noGrp="1"/>
          </p:cNvSpPr>
          <p:nvPr>
            <p:ph type="title"/>
          </p:nvPr>
        </p:nvSpPr>
        <p:spPr/>
        <p:txBody>
          <a:bodyPr/>
          <a:lstStyle/>
          <a:p>
            <a:r>
              <a:rPr lang="nb-NO" dirty="0"/>
              <a:t>School-In og elevsyn</a:t>
            </a:r>
          </a:p>
        </p:txBody>
      </p:sp>
      <p:sp>
        <p:nvSpPr>
          <p:cNvPr id="3" name="Plassholder for innhold 2">
            <a:extLst>
              <a:ext uri="{FF2B5EF4-FFF2-40B4-BE49-F238E27FC236}">
                <a16:creationId xmlns:a16="http://schemas.microsoft.com/office/drawing/2014/main" id="{2A9EFD1D-C4EC-4C5A-822C-F5DAFB90F982}"/>
              </a:ext>
            </a:extLst>
          </p:cNvPr>
          <p:cNvSpPr>
            <a:spLocks noGrp="1"/>
          </p:cNvSpPr>
          <p:nvPr>
            <p:ph idx="1"/>
          </p:nvPr>
        </p:nvSpPr>
        <p:spPr/>
        <p:txBody>
          <a:bodyPr>
            <a:normAutofit lnSpcReduction="10000"/>
          </a:bodyPr>
          <a:lstStyle/>
          <a:p>
            <a:r>
              <a:rPr lang="nb-NO" dirty="0"/>
              <a:t>Vi ser at kjennskapen til lokalmiljøet er viktig for at antagelser om sted og foreldre ikke skal senke forventningene til elevenes muligheter</a:t>
            </a:r>
          </a:p>
          <a:p>
            <a:r>
              <a:rPr lang="nb-NO" dirty="0"/>
              <a:t>Elevene merker fort om lærere har tro på dem eller ikke</a:t>
            </a:r>
          </a:p>
          <a:p>
            <a:r>
              <a:rPr lang="nb-NO" dirty="0"/>
              <a:t>Elever merker også fort om lærere har fordommer til stedet der skolen er – det skjer ofte når de fleste av skolens lærere pendler til skolen og har begrenset kjennskap til stedet</a:t>
            </a:r>
            <a:r>
              <a:rPr lang="nb-NO" sz="2000" dirty="0"/>
              <a:t>(Horrigmo &amp; Midtsundstad, </a:t>
            </a:r>
            <a:r>
              <a:rPr lang="nb-NO" sz="2000" dirty="0" err="1"/>
              <a:t>uu</a:t>
            </a:r>
            <a:r>
              <a:rPr lang="nb-NO" sz="2000" dirty="0"/>
              <a:t>)</a:t>
            </a:r>
          </a:p>
          <a:p>
            <a:r>
              <a:rPr lang="nb-NO" dirty="0"/>
              <a:t>Elever er som oftest glad i stedet sitt og vil ofte være glad for å gi noe tilbake (innsamlingsaksjon, «Besta på nett» -hjelpe seniorer med nettbank ol). Skoler med godt omdømme får mye støtte til inkluderingsarbeidet</a:t>
            </a:r>
          </a:p>
        </p:txBody>
      </p:sp>
    </p:spTree>
    <p:extLst>
      <p:ext uri="{BB962C8B-B14F-4D97-AF65-F5344CB8AC3E}">
        <p14:creationId xmlns:p14="http://schemas.microsoft.com/office/powerpoint/2010/main" val="3568504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766829-BC77-477E-BE37-D2C18F774597}"/>
              </a:ext>
            </a:extLst>
          </p:cNvPr>
          <p:cNvSpPr>
            <a:spLocks noGrp="1"/>
          </p:cNvSpPr>
          <p:nvPr>
            <p:ph type="title"/>
          </p:nvPr>
        </p:nvSpPr>
        <p:spPr/>
        <p:txBody>
          <a:bodyPr/>
          <a:lstStyle/>
          <a:p>
            <a:r>
              <a:rPr lang="nb-NO" dirty="0"/>
              <a:t>Hvordan opplever våre elever elevrollen på vår skole?</a:t>
            </a:r>
          </a:p>
        </p:txBody>
      </p:sp>
      <p:sp>
        <p:nvSpPr>
          <p:cNvPr id="3" name="Plassholder for innhold 2">
            <a:extLst>
              <a:ext uri="{FF2B5EF4-FFF2-40B4-BE49-F238E27FC236}">
                <a16:creationId xmlns:a16="http://schemas.microsoft.com/office/drawing/2014/main" id="{07E1D530-CAEB-4D38-B0A2-82F643A41E2D}"/>
              </a:ext>
            </a:extLst>
          </p:cNvPr>
          <p:cNvSpPr>
            <a:spLocks noGrp="1"/>
          </p:cNvSpPr>
          <p:nvPr>
            <p:ph idx="1"/>
          </p:nvPr>
        </p:nvSpPr>
        <p:spPr/>
        <p:txBody>
          <a:bodyPr/>
          <a:lstStyle/>
          <a:p>
            <a:r>
              <a:rPr lang="nb-NO" dirty="0"/>
              <a:t>Diskusjon i dialogcafe</a:t>
            </a:r>
          </a:p>
          <a:p>
            <a:r>
              <a:rPr lang="nb-NO" dirty="0"/>
              <a:t>Jobbe i de faste gruppene med refleksjonssirkel og utvikle tiltak som kan gjennomføres i alle skolens klasserom</a:t>
            </a:r>
          </a:p>
          <a:p>
            <a:r>
              <a:rPr lang="nb-NO" dirty="0"/>
              <a:t>Gi tilbakemelding på hvordan dette har gått neste fellessamling</a:t>
            </a:r>
          </a:p>
        </p:txBody>
      </p:sp>
    </p:spTree>
    <p:extLst>
      <p:ext uri="{BB962C8B-B14F-4D97-AF65-F5344CB8AC3E}">
        <p14:creationId xmlns:p14="http://schemas.microsoft.com/office/powerpoint/2010/main" val="42336731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967</TotalTime>
  <Words>1208</Words>
  <Application>Microsoft Office PowerPoint</Application>
  <PresentationFormat>Widescreen</PresentationFormat>
  <Paragraphs>84</Paragraphs>
  <Slides>10</Slides>
  <Notes>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Calibri Light</vt:lpstr>
      <vt:lpstr>Verdana</vt:lpstr>
      <vt:lpstr>Office-tema</vt:lpstr>
      <vt:lpstr>Elevrollen i elevperspektiv</vt:lpstr>
      <vt:lpstr>Kunnskapsløftet 2020 - forventinger til skolens elevrolle  Overordnet del: 1.6 Demokrati og medvirkning  </vt:lpstr>
      <vt:lpstr>Elever med utfordringer</vt:lpstr>
      <vt:lpstr>Utviklingen av elevrollen</vt:lpstr>
      <vt:lpstr>Elevenes medvirkning i utforming av tiltak</vt:lpstr>
      <vt:lpstr>Elevperspektivet på elevrollen</vt:lpstr>
      <vt:lpstr>School-In og elevrollen</vt:lpstr>
      <vt:lpstr>School-In og elevsyn</vt:lpstr>
      <vt:lpstr>Hvordan opplever våre elever elevrollen på vår skole?</vt:lpstr>
      <vt:lpstr>Dialogcafespørsmål: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Elevrollen - elevperspektivet</dc:title>
  <dc:creator>Jorunn Midtsundstad</dc:creator>
  <cp:lastModifiedBy>Jorunn Midtsundstad</cp:lastModifiedBy>
  <cp:revision>6</cp:revision>
  <cp:lastPrinted>2020-11-06T11:58:03Z</cp:lastPrinted>
  <dcterms:created xsi:type="dcterms:W3CDTF">2020-11-05T20:24:10Z</dcterms:created>
  <dcterms:modified xsi:type="dcterms:W3CDTF">2020-11-23T13:36:32Z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2020-11-05T20:24:10Z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46e600e2-3d3e-4d3f-853c-e42e3fd3da1e</vt:lpwstr>
  </property>
  <property fmtid="{D5CDD505-2E9C-101B-9397-08002B2CF9AE}" pid="8" name="MSIP_Label_b4114459-e220-4ae9-b339-4ebe6008cdd4_ContentBits">
    <vt:lpwstr>0</vt:lpwstr>
  </property>
</Properties>
</file>